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308" r:id="rId2"/>
    <p:sldId id="4399" r:id="rId3"/>
    <p:sldId id="4400" r:id="rId4"/>
    <p:sldId id="309" r:id="rId5"/>
    <p:sldId id="4401" r:id="rId6"/>
    <p:sldId id="266" r:id="rId7"/>
    <p:sldId id="4385" r:id="rId8"/>
    <p:sldId id="4404" r:id="rId9"/>
    <p:sldId id="377" r:id="rId10"/>
    <p:sldId id="276" r:id="rId11"/>
    <p:sldId id="4406" r:id="rId12"/>
    <p:sldId id="4405" r:id="rId13"/>
    <p:sldId id="4410" r:id="rId14"/>
    <p:sldId id="297" r:id="rId15"/>
    <p:sldId id="259" r:id="rId16"/>
    <p:sldId id="4408" r:id="rId17"/>
    <p:sldId id="4407" r:id="rId18"/>
    <p:sldId id="4409" r:id="rId19"/>
  </p:sldIdLst>
  <p:sldSz cx="12192000" cy="6858000"/>
  <p:notesSz cx="6858000" cy="9144000"/>
  <p:custDataLst>
    <p:tags r:id="rId2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A515B"/>
    <a:srgbClr val="14181E"/>
    <a:srgbClr val="222A35"/>
    <a:srgbClr val="171C23"/>
    <a:srgbClr val="FFC000"/>
    <a:srgbClr val="FFA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91" d="100"/>
          <a:sy n="91" d="100"/>
        </p:scale>
        <p:origin x="370" y="72"/>
      </p:cViewPr>
      <p:guideLst/>
    </p:cSldViewPr>
  </p:slideViewPr>
  <p:notesTextViewPr>
    <p:cViewPr>
      <p:scale>
        <a:sx n="1" d="1"/>
        <a:sy n="1" d="1"/>
      </p:scale>
      <p:origin x="0" y="0"/>
    </p:cViewPr>
  </p:notesTextViewPr>
  <p:sorterViewPr>
    <p:cViewPr>
      <p:scale>
        <a:sx n="100" d="100"/>
        <a:sy n="100" d="100"/>
      </p:scale>
      <p:origin x="0" y="-1522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tx>
            <c:strRef>
              <c:f>Sheet1!$B$1</c:f>
              <c:strCache>
                <c:ptCount val="1"/>
                <c:pt idx="0">
                  <c:v>Sales</c:v>
                </c:pt>
              </c:strCache>
            </c:strRef>
          </c:tx>
          <c:spPr>
            <a:effectLst/>
          </c:spPr>
          <c:dPt>
            <c:idx val="0"/>
            <c:bubble3D val="0"/>
            <c:spPr>
              <a:gradFill rotWithShape="1">
                <a:gsLst>
                  <a:gs pos="0">
                    <a:schemeClr val="accent1">
                      <a:shade val="58000"/>
                      <a:satMod val="103000"/>
                      <a:lumMod val="102000"/>
                      <a:tint val="94000"/>
                    </a:schemeClr>
                  </a:gs>
                  <a:gs pos="50000">
                    <a:schemeClr val="accent1">
                      <a:shade val="58000"/>
                      <a:satMod val="110000"/>
                      <a:lumMod val="100000"/>
                      <a:shade val="100000"/>
                    </a:schemeClr>
                  </a:gs>
                  <a:gs pos="100000">
                    <a:schemeClr val="accent1">
                      <a:shade val="58000"/>
                      <a:lumMod val="99000"/>
                      <a:satMod val="120000"/>
                      <a:shade val="78000"/>
                    </a:schemeClr>
                  </a:gs>
                </a:gsLst>
                <a:lin ang="5400000" scaled="0"/>
              </a:gradFill>
              <a:ln>
                <a:noFill/>
              </a:ln>
              <a:effectLst/>
            </c:spPr>
            <c:extLst>
              <c:ext xmlns:c16="http://schemas.microsoft.com/office/drawing/2014/chart" uri="{C3380CC4-5D6E-409C-BE32-E72D297353CC}">
                <c16:uniqueId val="{00000001-3184-4DF6-A295-22CA6F9E7632}"/>
              </c:ext>
            </c:extLst>
          </c:dPt>
          <c:dPt>
            <c:idx val="1"/>
            <c:bubble3D val="0"/>
            <c:spPr>
              <a:gradFill rotWithShape="1">
                <a:gsLst>
                  <a:gs pos="0">
                    <a:schemeClr val="accent1">
                      <a:shade val="86000"/>
                      <a:satMod val="103000"/>
                      <a:lumMod val="102000"/>
                      <a:tint val="94000"/>
                    </a:schemeClr>
                  </a:gs>
                  <a:gs pos="50000">
                    <a:schemeClr val="accent1">
                      <a:shade val="86000"/>
                      <a:satMod val="110000"/>
                      <a:lumMod val="100000"/>
                      <a:shade val="100000"/>
                    </a:schemeClr>
                  </a:gs>
                  <a:gs pos="100000">
                    <a:schemeClr val="accent1">
                      <a:shade val="86000"/>
                      <a:lumMod val="99000"/>
                      <a:satMod val="120000"/>
                      <a:shade val="78000"/>
                    </a:schemeClr>
                  </a:gs>
                </a:gsLst>
                <a:lin ang="5400000" scaled="0"/>
              </a:gradFill>
              <a:ln>
                <a:noFill/>
              </a:ln>
              <a:effectLst/>
            </c:spPr>
            <c:extLst>
              <c:ext xmlns:c16="http://schemas.microsoft.com/office/drawing/2014/chart" uri="{C3380CC4-5D6E-409C-BE32-E72D297353CC}">
                <c16:uniqueId val="{00000003-3184-4DF6-A295-22CA6F9E7632}"/>
              </c:ext>
            </c:extLst>
          </c:dPt>
          <c:dPt>
            <c:idx val="2"/>
            <c:bubble3D val="0"/>
            <c:spPr>
              <a:gradFill rotWithShape="1">
                <a:gsLst>
                  <a:gs pos="0">
                    <a:schemeClr val="accent1">
                      <a:tint val="86000"/>
                      <a:satMod val="103000"/>
                      <a:lumMod val="102000"/>
                      <a:tint val="94000"/>
                    </a:schemeClr>
                  </a:gs>
                  <a:gs pos="50000">
                    <a:schemeClr val="accent1">
                      <a:tint val="86000"/>
                      <a:satMod val="110000"/>
                      <a:lumMod val="100000"/>
                      <a:shade val="100000"/>
                    </a:schemeClr>
                  </a:gs>
                  <a:gs pos="100000">
                    <a:schemeClr val="accent1">
                      <a:tint val="86000"/>
                      <a:lumMod val="99000"/>
                      <a:satMod val="120000"/>
                      <a:shade val="78000"/>
                    </a:schemeClr>
                  </a:gs>
                </a:gsLst>
                <a:lin ang="5400000" scaled="0"/>
              </a:gradFill>
              <a:ln>
                <a:noFill/>
              </a:ln>
              <a:effectLst/>
            </c:spPr>
            <c:extLst>
              <c:ext xmlns:c16="http://schemas.microsoft.com/office/drawing/2014/chart" uri="{C3380CC4-5D6E-409C-BE32-E72D297353CC}">
                <c16:uniqueId val="{00000005-3184-4DF6-A295-22CA6F9E7632}"/>
              </c:ext>
            </c:extLst>
          </c:dPt>
          <c:dPt>
            <c:idx val="3"/>
            <c:bubble3D val="0"/>
            <c:spPr>
              <a:gradFill rotWithShape="1">
                <a:gsLst>
                  <a:gs pos="0">
                    <a:schemeClr val="accent1">
                      <a:tint val="58000"/>
                      <a:satMod val="103000"/>
                      <a:lumMod val="102000"/>
                      <a:tint val="94000"/>
                    </a:schemeClr>
                  </a:gs>
                  <a:gs pos="50000">
                    <a:schemeClr val="accent1">
                      <a:tint val="58000"/>
                      <a:satMod val="110000"/>
                      <a:lumMod val="100000"/>
                      <a:shade val="100000"/>
                    </a:schemeClr>
                  </a:gs>
                  <a:gs pos="100000">
                    <a:schemeClr val="accent1">
                      <a:tint val="58000"/>
                      <a:lumMod val="99000"/>
                      <a:satMod val="120000"/>
                      <a:shade val="78000"/>
                    </a:schemeClr>
                  </a:gs>
                </a:gsLst>
                <a:lin ang="5400000" scaled="0"/>
              </a:gradFill>
              <a:ln>
                <a:noFill/>
              </a:ln>
              <a:effectLst/>
            </c:spPr>
            <c:extLst>
              <c:ext xmlns:c16="http://schemas.microsoft.com/office/drawing/2014/chart" uri="{C3380CC4-5D6E-409C-BE32-E72D297353CC}">
                <c16:uniqueId val="{00000007-3184-4DF6-A295-22CA6F9E7632}"/>
              </c:ext>
            </c:extLst>
          </c:dPt>
          <c:dLbls>
            <c:spPr>
              <a:noFill/>
              <a:ln>
                <a:noFill/>
              </a:ln>
              <a:effectLst/>
            </c:spPr>
            <c:txPr>
              <a:bodyPr rot="0" spcFirstLastPara="1" vertOverflow="ellipsis" vert="horz" wrap="square" lIns="38100" tIns="19050" rIns="38100" bIns="19050" anchor="ctr" anchorCtr="1"/>
              <a:lstStyle/>
              <a:p>
                <a:pPr>
                  <a:defRPr lang="zh-CN" sz="1195" b="0" i="0" u="none" strike="noStrike" kern="1200" baseline="0">
                    <a:solidFill>
                      <a:schemeClr val="tx1"/>
                    </a:solidFill>
                    <a:latin typeface="+mn-lt"/>
                    <a:ea typeface="+mn-ea"/>
                    <a:cs typeface="+mn-ea"/>
                    <a:sym typeface="+mn-lt"/>
                  </a:defRPr>
                </a:pPr>
                <a:endParaRPr lang="zh-CN"/>
              </a:p>
            </c:txPr>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Sheet1!$A$2:$A$5</c:f>
              <c:strCache>
                <c:ptCount val="2"/>
                <c:pt idx="0">
                  <c:v>1st Qtr</c:v>
                </c:pt>
                <c:pt idx="1">
                  <c:v>2nd Qtr</c:v>
                </c:pt>
              </c:strCache>
            </c:strRef>
          </c:cat>
          <c:val>
            <c:numRef>
              <c:f>Sheet1!$B$2:$B$5</c:f>
              <c:numCache>
                <c:formatCode>General</c:formatCode>
                <c:ptCount val="4"/>
                <c:pt idx="0">
                  <c:v>12</c:v>
                </c:pt>
                <c:pt idx="1">
                  <c:v>8</c:v>
                </c:pt>
                <c:pt idx="2">
                  <c:v>9</c:v>
                </c:pt>
                <c:pt idx="3">
                  <c:v>5</c:v>
                </c:pt>
              </c:numCache>
            </c:numRef>
          </c:val>
          <c:extLst>
            <c:ext xmlns:c16="http://schemas.microsoft.com/office/drawing/2014/chart" uri="{C3380CC4-5D6E-409C-BE32-E72D297353CC}">
              <c16:uniqueId val="{00000008-3184-4DF6-A295-22CA6F9E763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zero"/>
    <c:showDLblsOverMax val="0"/>
  </c:chart>
  <c:spPr>
    <a:noFill/>
    <a:ln>
      <a:noFill/>
    </a:ln>
    <a:effectLst/>
  </c:spPr>
  <c:txPr>
    <a:bodyPr/>
    <a:lstStyle/>
    <a:p>
      <a:pPr>
        <a:defRPr lang="zh-CN">
          <a:solidFill>
            <a:schemeClr val="bg2">
              <a:lumMod val="50000"/>
            </a:schemeClr>
          </a:solidFill>
          <a:latin typeface="+mn-lt"/>
          <a:ea typeface="+mn-ea"/>
          <a:cs typeface="+mn-ea"/>
          <a:sym typeface="+mn-lt"/>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思源黑体 CN Normal" panose="020B0400000000000000" pitchFamily="34" charset="-122"/>
              <a:ea typeface="思源黑体 CN Normal" panose="020B0400000000000000" pitchFamily="34" charset="-122"/>
              <a:cs typeface="+mn-cs"/>
            </a:defRPr>
          </a:pPr>
          <a:endParaRPr lang="zh-CN"/>
        </a:p>
      </c:txPr>
    </c:legend>
    <c:plotVisOnly val="1"/>
    <c:dispBlanksAs val="gap"/>
    <c:showDLblsOverMax val="0"/>
  </c:chart>
  <c:spPr>
    <a:noFill/>
    <a:ln>
      <a:noFill/>
    </a:ln>
    <a:effectLst/>
  </c:spPr>
  <c:txPr>
    <a:bodyPr/>
    <a:lstStyle/>
    <a:p>
      <a:pPr>
        <a:defRPr lang="zh-CN">
          <a:solidFill>
            <a:schemeClr val="bg1"/>
          </a:solidFill>
          <a:latin typeface="思源黑体 CN Normal" panose="020B0400000000000000" pitchFamily="34" charset="-122"/>
          <a:ea typeface="思源黑体 CN Normal" panose="020B0400000000000000" pitchFamily="34" charset="-122"/>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1195"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5"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5" kern="1200"/>
  </cs:dataLabel>
  <cs:dataLabelCallout>
    <cs:lnRef idx="0"/>
    <cs:fillRef idx="0"/>
    <cs:effectRef idx="0"/>
    <cs:fontRef idx="minor">
      <a:schemeClr val="dk1">
        <a:lumMod val="65000"/>
        <a:lumOff val="35000"/>
      </a:schemeClr>
    </cs:fontRef>
    <cs:spPr>
      <a:solidFill>
        <a:schemeClr val="lt1"/>
      </a:solidFill>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5"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5"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5"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3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5"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5"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A04277-5F9D-4223-B68B-33505F556B54}" type="datetimeFigureOut">
              <a:rPr lang="zh-CN" altLang="en-US" smtClean="0"/>
              <a:t>2021/12/17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0E67FA-6535-4756-99C9-915231D097B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0E67FA-6535-4756-99C9-915231D097B4}"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94C09D6B-C502-40C3-AA9A-AB716B98D03F}"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4C09D6B-C502-40C3-AA9A-AB716B98D03F}"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2177210-2C2D-4851-8FEF-402FFC195945}"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4C09D6B-C502-40C3-AA9A-AB716B98D03F}" type="slidenum">
              <a:rPr lang="zh-CN" altLang="en-US" smtClean="0"/>
              <a:t>13</a:t>
            </a:fld>
            <a:endParaRPr lang="zh-CN" altLang="en-US"/>
          </a:p>
        </p:txBody>
      </p:sp>
    </p:spTree>
    <p:extLst>
      <p:ext uri="{BB962C8B-B14F-4D97-AF65-F5344CB8AC3E}">
        <p14:creationId xmlns:p14="http://schemas.microsoft.com/office/powerpoint/2010/main" val="9273107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E5FBDD5-0473-46B9-9650-2D32EAE576F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2177210-2C2D-4851-8FEF-402FFC195945}"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94C09D6B-C502-40C3-AA9A-AB716B98D03F}"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0E67FA-6535-4756-99C9-915231D097B4}"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0E67FA-6535-4756-99C9-915231D097B4}" type="slidenum">
              <a:rPr lang="zh-CN" altLang="en-US" smtClean="0"/>
              <a:t>18</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0E67FA-6535-4756-99C9-915231D097B4}"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0E67FA-6535-4756-99C9-915231D097B4}"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69253F-0DA9-4AD2-B4A5-B5CF5D5B3001}"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0E67FA-6535-4756-99C9-915231D097B4}"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4C09D6B-C502-40C3-AA9A-AB716B98D03F}"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CB8912-F0BA-4AD8-8415-DA1F26BCB09F}"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9253F-0DA9-4AD2-B4A5-B5CF5D5B3001}"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9253F-0DA9-4AD2-B4A5-B5CF5D5B3001}"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rgbClr val="222A3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自定义版式">
    <p:bg>
      <p:bgPr>
        <a:solidFill>
          <a:srgbClr val="241A1D"/>
        </a:solidFill>
        <a:effectLst/>
      </p:bgPr>
    </p:bg>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761999" y="1963740"/>
            <a:ext cx="4940936" cy="4041229"/>
          </a:xfrm>
          <a:custGeom>
            <a:avLst/>
            <a:gdLst>
              <a:gd name="connsiteX0" fmla="*/ 0 w 5170805"/>
              <a:gd name="connsiteY0" fmla="*/ 0 h 3451225"/>
              <a:gd name="connsiteX1" fmla="*/ 5170805 w 5170805"/>
              <a:gd name="connsiteY1" fmla="*/ 0 h 3451225"/>
              <a:gd name="connsiteX2" fmla="*/ 5170805 w 5170805"/>
              <a:gd name="connsiteY2" fmla="*/ 3451225 h 3451225"/>
              <a:gd name="connsiteX3" fmla="*/ 0 w 5170805"/>
              <a:gd name="connsiteY3" fmla="*/ 3451225 h 3451225"/>
            </a:gdLst>
            <a:ahLst/>
            <a:cxnLst>
              <a:cxn ang="0">
                <a:pos x="connsiteX0" y="connsiteY0"/>
              </a:cxn>
              <a:cxn ang="0">
                <a:pos x="connsiteX1" y="connsiteY1"/>
              </a:cxn>
              <a:cxn ang="0">
                <a:pos x="connsiteX2" y="connsiteY2"/>
              </a:cxn>
              <a:cxn ang="0">
                <a:pos x="connsiteX3" y="connsiteY3"/>
              </a:cxn>
            </a:cxnLst>
            <a:rect l="l" t="t" r="r" b="b"/>
            <a:pathLst>
              <a:path w="5170805" h="3451225">
                <a:moveTo>
                  <a:pt x="0" y="0"/>
                </a:moveTo>
                <a:lnTo>
                  <a:pt x="5170805" y="0"/>
                </a:lnTo>
                <a:lnTo>
                  <a:pt x="5170805" y="3451225"/>
                </a:lnTo>
                <a:lnTo>
                  <a:pt x="0" y="3451225"/>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p14:ferris dir="l"/>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自定义版式">
    <p:bg>
      <p:bgPr>
        <a:solidFill>
          <a:srgbClr val="241A1D"/>
        </a:solidFill>
        <a:effectLst/>
      </p:bgPr>
    </p:bg>
    <p:spTree>
      <p:nvGrpSpPr>
        <p:cNvPr id="1" name=""/>
        <p:cNvGrpSpPr/>
        <p:nvPr/>
      </p:nvGrpSpPr>
      <p:grpSpPr>
        <a:xfrm>
          <a:off x="0" y="0"/>
          <a:ext cx="0" cy="0"/>
          <a:chOff x="0" y="0"/>
          <a:chExt cx="0" cy="0"/>
        </a:xfrm>
      </p:grpSpPr>
      <p:sp>
        <p:nvSpPr>
          <p:cNvPr id="8" name="图片占位符 7"/>
          <p:cNvSpPr>
            <a:spLocks noGrp="1"/>
          </p:cNvSpPr>
          <p:nvPr>
            <p:ph type="pic" sz="quarter" idx="12"/>
          </p:nvPr>
        </p:nvSpPr>
        <p:spPr>
          <a:xfrm>
            <a:off x="7678690" y="2429946"/>
            <a:ext cx="1752333" cy="1210978"/>
          </a:xfrm>
          <a:custGeom>
            <a:avLst/>
            <a:gdLst>
              <a:gd name="connsiteX0" fmla="*/ 0 w 5170805"/>
              <a:gd name="connsiteY0" fmla="*/ 0 h 3451225"/>
              <a:gd name="connsiteX1" fmla="*/ 5170805 w 5170805"/>
              <a:gd name="connsiteY1" fmla="*/ 0 h 3451225"/>
              <a:gd name="connsiteX2" fmla="*/ 5170805 w 5170805"/>
              <a:gd name="connsiteY2" fmla="*/ 3451225 h 3451225"/>
              <a:gd name="connsiteX3" fmla="*/ 0 w 5170805"/>
              <a:gd name="connsiteY3" fmla="*/ 3451225 h 3451225"/>
            </a:gdLst>
            <a:ahLst/>
            <a:cxnLst>
              <a:cxn ang="0">
                <a:pos x="connsiteX0" y="connsiteY0"/>
              </a:cxn>
              <a:cxn ang="0">
                <a:pos x="connsiteX1" y="connsiteY1"/>
              </a:cxn>
              <a:cxn ang="0">
                <a:pos x="connsiteX2" y="connsiteY2"/>
              </a:cxn>
              <a:cxn ang="0">
                <a:pos x="connsiteX3" y="connsiteY3"/>
              </a:cxn>
            </a:cxnLst>
            <a:rect l="l" t="t" r="r" b="b"/>
            <a:pathLst>
              <a:path w="5170805" h="3451225">
                <a:moveTo>
                  <a:pt x="0" y="0"/>
                </a:moveTo>
                <a:lnTo>
                  <a:pt x="5170805" y="0"/>
                </a:lnTo>
                <a:lnTo>
                  <a:pt x="5170805" y="3451225"/>
                </a:lnTo>
                <a:lnTo>
                  <a:pt x="0" y="3451225"/>
                </a:lnTo>
                <a:close/>
              </a:path>
            </a:pathLst>
          </a:custGeom>
          <a:ln>
            <a:solidFill>
              <a:schemeClr val="accent1"/>
            </a:solidFill>
          </a:ln>
          <a:effectLst>
            <a:innerShdw blurRad="114300">
              <a:prstClr val="black"/>
            </a:innerShdw>
          </a:effectLst>
        </p:spPr>
        <p:txBody>
          <a:bodyPr wrap="square">
            <a:noAutofit/>
          </a:bodyPr>
          <a:lstStyle/>
          <a:p>
            <a:endParaRPr lang="zh-CN" altLang="en-US"/>
          </a:p>
        </p:txBody>
      </p:sp>
      <p:sp>
        <p:nvSpPr>
          <p:cNvPr id="7" name="图片占位符 6"/>
          <p:cNvSpPr>
            <a:spLocks noGrp="1"/>
          </p:cNvSpPr>
          <p:nvPr>
            <p:ph type="pic" sz="quarter" idx="11"/>
          </p:nvPr>
        </p:nvSpPr>
        <p:spPr>
          <a:xfrm>
            <a:off x="2817535" y="2429946"/>
            <a:ext cx="1752333" cy="1210978"/>
          </a:xfrm>
          <a:custGeom>
            <a:avLst/>
            <a:gdLst>
              <a:gd name="connsiteX0" fmla="*/ 0 w 5170805"/>
              <a:gd name="connsiteY0" fmla="*/ 0 h 3451225"/>
              <a:gd name="connsiteX1" fmla="*/ 5170805 w 5170805"/>
              <a:gd name="connsiteY1" fmla="*/ 0 h 3451225"/>
              <a:gd name="connsiteX2" fmla="*/ 5170805 w 5170805"/>
              <a:gd name="connsiteY2" fmla="*/ 3451225 h 3451225"/>
              <a:gd name="connsiteX3" fmla="*/ 0 w 5170805"/>
              <a:gd name="connsiteY3" fmla="*/ 3451225 h 3451225"/>
            </a:gdLst>
            <a:ahLst/>
            <a:cxnLst>
              <a:cxn ang="0">
                <a:pos x="connsiteX0" y="connsiteY0"/>
              </a:cxn>
              <a:cxn ang="0">
                <a:pos x="connsiteX1" y="connsiteY1"/>
              </a:cxn>
              <a:cxn ang="0">
                <a:pos x="connsiteX2" y="connsiteY2"/>
              </a:cxn>
              <a:cxn ang="0">
                <a:pos x="connsiteX3" y="connsiteY3"/>
              </a:cxn>
            </a:cxnLst>
            <a:rect l="l" t="t" r="r" b="b"/>
            <a:pathLst>
              <a:path w="5170805" h="3451225">
                <a:moveTo>
                  <a:pt x="0" y="0"/>
                </a:moveTo>
                <a:lnTo>
                  <a:pt x="5170805" y="0"/>
                </a:lnTo>
                <a:lnTo>
                  <a:pt x="5170805" y="3451225"/>
                </a:lnTo>
                <a:lnTo>
                  <a:pt x="0" y="3451225"/>
                </a:lnTo>
                <a:close/>
              </a:path>
            </a:pathLst>
          </a:custGeom>
          <a:ln>
            <a:solidFill>
              <a:schemeClr val="accent1"/>
            </a:solidFill>
          </a:ln>
          <a:effectLst>
            <a:innerShdw blurRad="114300">
              <a:prstClr val="black"/>
            </a:innerShdw>
          </a:effectLst>
        </p:spPr>
        <p:txBody>
          <a:bodyPr wrap="square">
            <a:noAutofit/>
          </a:bodyPr>
          <a:lstStyle/>
          <a:p>
            <a:endParaRPr lang="zh-CN" altLang="en-US"/>
          </a:p>
        </p:txBody>
      </p:sp>
      <p:sp>
        <p:nvSpPr>
          <p:cNvPr id="5" name="图片占位符 4"/>
          <p:cNvSpPr>
            <a:spLocks noGrp="1"/>
          </p:cNvSpPr>
          <p:nvPr>
            <p:ph type="pic" sz="quarter" idx="10"/>
          </p:nvPr>
        </p:nvSpPr>
        <p:spPr>
          <a:xfrm>
            <a:off x="5255541" y="2218022"/>
            <a:ext cx="1752333" cy="1210978"/>
          </a:xfrm>
          <a:custGeom>
            <a:avLst/>
            <a:gdLst>
              <a:gd name="connsiteX0" fmla="*/ 0 w 5170805"/>
              <a:gd name="connsiteY0" fmla="*/ 0 h 3451225"/>
              <a:gd name="connsiteX1" fmla="*/ 5170805 w 5170805"/>
              <a:gd name="connsiteY1" fmla="*/ 0 h 3451225"/>
              <a:gd name="connsiteX2" fmla="*/ 5170805 w 5170805"/>
              <a:gd name="connsiteY2" fmla="*/ 3451225 h 3451225"/>
              <a:gd name="connsiteX3" fmla="*/ 0 w 5170805"/>
              <a:gd name="connsiteY3" fmla="*/ 3451225 h 3451225"/>
            </a:gdLst>
            <a:ahLst/>
            <a:cxnLst>
              <a:cxn ang="0">
                <a:pos x="connsiteX0" y="connsiteY0"/>
              </a:cxn>
              <a:cxn ang="0">
                <a:pos x="connsiteX1" y="connsiteY1"/>
              </a:cxn>
              <a:cxn ang="0">
                <a:pos x="connsiteX2" y="connsiteY2"/>
              </a:cxn>
              <a:cxn ang="0">
                <a:pos x="connsiteX3" y="connsiteY3"/>
              </a:cxn>
            </a:cxnLst>
            <a:rect l="l" t="t" r="r" b="b"/>
            <a:pathLst>
              <a:path w="5170805" h="3451225">
                <a:moveTo>
                  <a:pt x="0" y="0"/>
                </a:moveTo>
                <a:lnTo>
                  <a:pt x="5170805" y="0"/>
                </a:lnTo>
                <a:lnTo>
                  <a:pt x="5170805" y="3451225"/>
                </a:lnTo>
                <a:lnTo>
                  <a:pt x="0" y="3451225"/>
                </a:lnTo>
                <a:close/>
              </a:path>
            </a:pathLst>
          </a:custGeom>
          <a:ln>
            <a:solidFill>
              <a:schemeClr val="accent1"/>
            </a:solidFill>
          </a:ln>
          <a:effectLst>
            <a:innerShdw blurRad="114300">
              <a:prstClr val="black"/>
            </a:innerShdw>
          </a:effectLst>
        </p:spPr>
        <p:txBody>
          <a:bodyPr wrap="square">
            <a:no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p14:ferris dir="l"/>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5" grpId="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自定义版式">
    <p:bg>
      <p:bgPr>
        <a:solidFill>
          <a:srgbClr val="241A1D"/>
        </a:solidFill>
        <a:effectLst/>
      </p:bgPr>
    </p:bg>
    <p:spTree>
      <p:nvGrpSpPr>
        <p:cNvPr id="1" name=""/>
        <p:cNvGrpSpPr/>
        <p:nvPr/>
      </p:nvGrpSpPr>
      <p:grpSpPr>
        <a:xfrm>
          <a:off x="0" y="0"/>
          <a:ext cx="0" cy="0"/>
          <a:chOff x="0" y="0"/>
          <a:chExt cx="0" cy="0"/>
        </a:xfrm>
      </p:grpSpPr>
      <p:sp>
        <p:nvSpPr>
          <p:cNvPr id="9" name="图片占位符 2"/>
          <p:cNvSpPr>
            <a:spLocks noGrp="1"/>
          </p:cNvSpPr>
          <p:nvPr>
            <p:ph type="pic" sz="quarter" idx="10"/>
          </p:nvPr>
        </p:nvSpPr>
        <p:spPr>
          <a:xfrm>
            <a:off x="695324" y="2673350"/>
            <a:ext cx="5400676" cy="3635375"/>
          </a:xfrm>
          <a:prstGeom prst="rect">
            <a:avLst/>
          </a:prstGeom>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p14:ferris dir="l"/>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自定义版式">
    <p:bg>
      <p:bgPr>
        <a:solidFill>
          <a:srgbClr val="241A1D"/>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2000">
        <p14:ferris dir="l"/>
      </p:transition>
    </mc:Choice>
    <mc:Fallback xmlns="">
      <p:transition spd="slow" advClick="0" advTm="2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20" name="标题文本"/>
          <p:cNvSpPr txBox="1">
            <a:spLocks noGrp="1"/>
          </p:cNvSpPr>
          <p:nvPr>
            <p:ph type="title" hasCustomPrompt="1"/>
          </p:nvPr>
        </p:nvSpPr>
        <p:spPr>
          <a:prstGeom prst="rect">
            <a:avLst/>
          </a:prstGeom>
        </p:spPr>
        <p:txBody>
          <a:bodyPr/>
          <a:lstStyle/>
          <a:p>
            <a:r>
              <a:t>标题文本</a:t>
            </a:r>
          </a:p>
        </p:txBody>
      </p:sp>
      <p:sp>
        <p:nvSpPr>
          <p:cNvPr id="21"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2"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blipFill dpi="0" rotWithShape="1">
            <a:blip r:embed="rId2"/>
            <a:srcRect/>
            <a:stretch>
              <a:fillRect l="-20000" b="-2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0" y="0"/>
            <a:ext cx="12192000" cy="6858000"/>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5_空白">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blipFill dpi="0" rotWithShape="1">
            <a:blip r:embed="rId2"/>
            <a:srcRect/>
            <a:stretch>
              <a:fillRect l="-20000" b="-2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0" y="0"/>
            <a:ext cx="12192000" cy="6858000"/>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
        <p:nvSpPr>
          <p:cNvPr id="2" name="矩形 1"/>
          <p:cNvSpPr/>
          <p:nvPr userDrawn="1"/>
        </p:nvSpPr>
        <p:spPr>
          <a:xfrm>
            <a:off x="-1317523" y="-1482214"/>
            <a:ext cx="14827046" cy="8340214"/>
          </a:xfrm>
          <a:prstGeom prst="rect">
            <a:avLst/>
          </a:prstGeom>
          <a:blipFill dpi="0" rotWithShape="1">
            <a:blip r:embed="rId2">
              <a:extLst>
                <a:ext uri="{BEBA8EAE-BF5A-486C-A8C5-ECC9F3942E4B}">
                  <a14:imgProps xmlns:a14="http://schemas.microsoft.com/office/drawing/2010/main">
                    <a14:imgLayer r:embed="rId3">
                      <a14:imgEffect>
                        <a14:brightnessContrast bright="-40000"/>
                      </a14:imgEffect>
                    </a14:imgLayer>
                  </a14:imgProps>
                </a:ext>
              </a:extLst>
            </a:blip>
            <a:srcRect/>
            <a:stretch>
              <a:fillRect l="-20000" b="-2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p:cNvSpPr/>
          <p:nvPr userDrawn="1"/>
        </p:nvSpPr>
        <p:spPr>
          <a:xfrm>
            <a:off x="0" y="0"/>
            <a:ext cx="12192000" cy="6858000"/>
          </a:xfrm>
          <a:custGeom>
            <a:avLst/>
            <a:gdLst>
              <a:gd name="connsiteX0" fmla="*/ 11316105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5512035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11316105" y="0"/>
                </a:moveTo>
                <a:lnTo>
                  <a:pt x="12192000" y="0"/>
                </a:lnTo>
                <a:lnTo>
                  <a:pt x="12192000" y="6858000"/>
                </a:lnTo>
                <a:lnTo>
                  <a:pt x="0" y="6858000"/>
                </a:lnTo>
                <a:lnTo>
                  <a:pt x="0" y="5512035"/>
                </a:lnTo>
                <a:close/>
              </a:path>
            </a:pathLst>
          </a:custGeom>
          <a:solidFill>
            <a:srgbClr val="14181E">
              <a:alpha val="6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空白">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0" y="0"/>
            <a:ext cx="12192000" cy="6858000"/>
          </a:xfrm>
          <a:prstGeom prst="rect">
            <a:avLst/>
          </a:prstGeom>
        </p:spPr>
        <p:txBody>
          <a:bodyPr/>
          <a:lstStyle/>
          <a:p>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自定义版式">
    <p:bg>
      <p:bgPr>
        <a:solidFill>
          <a:srgbClr val="241A1D"/>
        </a:solidFill>
        <a:effectLst/>
      </p:bgPr>
    </p:bg>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6051173" y="2117890"/>
            <a:ext cx="5170805" cy="3451225"/>
          </a:xfrm>
          <a:custGeom>
            <a:avLst/>
            <a:gdLst>
              <a:gd name="connsiteX0" fmla="*/ 0 w 5170805"/>
              <a:gd name="connsiteY0" fmla="*/ 0 h 3451225"/>
              <a:gd name="connsiteX1" fmla="*/ 5170805 w 5170805"/>
              <a:gd name="connsiteY1" fmla="*/ 0 h 3451225"/>
              <a:gd name="connsiteX2" fmla="*/ 5170805 w 5170805"/>
              <a:gd name="connsiteY2" fmla="*/ 3451225 h 3451225"/>
              <a:gd name="connsiteX3" fmla="*/ 0 w 5170805"/>
              <a:gd name="connsiteY3" fmla="*/ 3451225 h 3451225"/>
            </a:gdLst>
            <a:ahLst/>
            <a:cxnLst>
              <a:cxn ang="0">
                <a:pos x="connsiteX0" y="connsiteY0"/>
              </a:cxn>
              <a:cxn ang="0">
                <a:pos x="connsiteX1" y="connsiteY1"/>
              </a:cxn>
              <a:cxn ang="0">
                <a:pos x="connsiteX2" y="connsiteY2"/>
              </a:cxn>
              <a:cxn ang="0">
                <a:pos x="connsiteX3" y="connsiteY3"/>
              </a:cxn>
            </a:cxnLst>
            <a:rect l="l" t="t" r="r" b="b"/>
            <a:pathLst>
              <a:path w="5170805" h="3451225">
                <a:moveTo>
                  <a:pt x="0" y="0"/>
                </a:moveTo>
                <a:lnTo>
                  <a:pt x="5170805" y="0"/>
                </a:lnTo>
                <a:lnTo>
                  <a:pt x="5170805" y="3451225"/>
                </a:lnTo>
                <a:lnTo>
                  <a:pt x="0" y="3451225"/>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p14:ferris dir="l"/>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自定义版式">
    <p:bg>
      <p:bgPr>
        <a:solidFill>
          <a:srgbClr val="241A1D"/>
        </a:solidFill>
        <a:effectLst/>
      </p:bgPr>
    </p:bg>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1165768" y="1420587"/>
            <a:ext cx="6449785" cy="2481943"/>
          </a:xfrm>
          <a:custGeom>
            <a:avLst/>
            <a:gdLst>
              <a:gd name="connsiteX0" fmla="*/ 0 w 5170805"/>
              <a:gd name="connsiteY0" fmla="*/ 0 h 3451225"/>
              <a:gd name="connsiteX1" fmla="*/ 5170805 w 5170805"/>
              <a:gd name="connsiteY1" fmla="*/ 0 h 3451225"/>
              <a:gd name="connsiteX2" fmla="*/ 5170805 w 5170805"/>
              <a:gd name="connsiteY2" fmla="*/ 3451225 h 3451225"/>
              <a:gd name="connsiteX3" fmla="*/ 0 w 5170805"/>
              <a:gd name="connsiteY3" fmla="*/ 3451225 h 3451225"/>
            </a:gdLst>
            <a:ahLst/>
            <a:cxnLst>
              <a:cxn ang="0">
                <a:pos x="connsiteX0" y="connsiteY0"/>
              </a:cxn>
              <a:cxn ang="0">
                <a:pos x="connsiteX1" y="connsiteY1"/>
              </a:cxn>
              <a:cxn ang="0">
                <a:pos x="connsiteX2" y="connsiteY2"/>
              </a:cxn>
              <a:cxn ang="0">
                <a:pos x="connsiteX3" y="connsiteY3"/>
              </a:cxn>
            </a:cxnLst>
            <a:rect l="l" t="t" r="r" b="b"/>
            <a:pathLst>
              <a:path w="5170805" h="3451225">
                <a:moveTo>
                  <a:pt x="0" y="0"/>
                </a:moveTo>
                <a:lnTo>
                  <a:pt x="5170805" y="0"/>
                </a:lnTo>
                <a:lnTo>
                  <a:pt x="5170805" y="3451225"/>
                </a:lnTo>
                <a:lnTo>
                  <a:pt x="0" y="3451225"/>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p14:ferris dir="l"/>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自定义版式">
    <p:bg>
      <p:bgPr>
        <a:solidFill>
          <a:srgbClr val="241A1D"/>
        </a:solidFill>
        <a:effectLst/>
      </p:bgPr>
    </p:bg>
    <p:spTree>
      <p:nvGrpSpPr>
        <p:cNvPr id="1" name=""/>
        <p:cNvGrpSpPr/>
        <p:nvPr/>
      </p:nvGrpSpPr>
      <p:grpSpPr>
        <a:xfrm>
          <a:off x="0" y="0"/>
          <a:ext cx="0" cy="0"/>
          <a:chOff x="0" y="0"/>
          <a:chExt cx="0" cy="0"/>
        </a:xfrm>
      </p:grpSpPr>
      <p:sp>
        <p:nvSpPr>
          <p:cNvPr id="2" name="矩形 1"/>
          <p:cNvSpPr/>
          <p:nvPr userDrawn="1"/>
        </p:nvSpPr>
        <p:spPr>
          <a:xfrm>
            <a:off x="0" y="0"/>
            <a:ext cx="12191999" cy="1622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图片占位符 4"/>
          <p:cNvSpPr>
            <a:spLocks noGrp="1"/>
          </p:cNvSpPr>
          <p:nvPr>
            <p:ph type="pic" sz="quarter" idx="10"/>
          </p:nvPr>
        </p:nvSpPr>
        <p:spPr>
          <a:xfrm>
            <a:off x="1" y="0"/>
            <a:ext cx="5010152" cy="6858000"/>
          </a:xfrm>
          <a:custGeom>
            <a:avLst/>
            <a:gdLst>
              <a:gd name="connsiteX0" fmla="*/ 0 w 5170805"/>
              <a:gd name="connsiteY0" fmla="*/ 0 h 3451225"/>
              <a:gd name="connsiteX1" fmla="*/ 5170805 w 5170805"/>
              <a:gd name="connsiteY1" fmla="*/ 0 h 3451225"/>
              <a:gd name="connsiteX2" fmla="*/ 5170805 w 5170805"/>
              <a:gd name="connsiteY2" fmla="*/ 3451225 h 3451225"/>
              <a:gd name="connsiteX3" fmla="*/ 0 w 5170805"/>
              <a:gd name="connsiteY3" fmla="*/ 3451225 h 3451225"/>
            </a:gdLst>
            <a:ahLst/>
            <a:cxnLst>
              <a:cxn ang="0">
                <a:pos x="connsiteX0" y="connsiteY0"/>
              </a:cxn>
              <a:cxn ang="0">
                <a:pos x="connsiteX1" y="connsiteY1"/>
              </a:cxn>
              <a:cxn ang="0">
                <a:pos x="connsiteX2" y="connsiteY2"/>
              </a:cxn>
              <a:cxn ang="0">
                <a:pos x="connsiteX3" y="connsiteY3"/>
              </a:cxn>
            </a:cxnLst>
            <a:rect l="l" t="t" r="r" b="b"/>
            <a:pathLst>
              <a:path w="5170805" h="3451225">
                <a:moveTo>
                  <a:pt x="0" y="0"/>
                </a:moveTo>
                <a:lnTo>
                  <a:pt x="5170805" y="0"/>
                </a:lnTo>
                <a:lnTo>
                  <a:pt x="5170805" y="3451225"/>
                </a:lnTo>
                <a:lnTo>
                  <a:pt x="0" y="3451225"/>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p14:ferris dir="l"/>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矩形 12"/>
          <p:cNvSpPr/>
          <p:nvPr userDrawn="1"/>
        </p:nvSpPr>
        <p:spPr>
          <a:xfrm>
            <a:off x="0" y="0"/>
            <a:ext cx="12192000" cy="6858000"/>
          </a:xfrm>
          <a:prstGeom prst="rect">
            <a:avLst/>
          </a:prstGeom>
          <a:solidFill>
            <a:srgbClr val="222A3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0" name="组合 9"/>
          <p:cNvGrpSpPr/>
          <p:nvPr/>
        </p:nvGrpSpPr>
        <p:grpSpPr>
          <a:xfrm rot="16200000">
            <a:off x="3875008" y="433759"/>
            <a:ext cx="799546" cy="686563"/>
            <a:chOff x="4218039" y="807482"/>
            <a:chExt cx="799546" cy="686563"/>
          </a:xfrm>
        </p:grpSpPr>
        <p:sp>
          <p:nvSpPr>
            <p:cNvPr id="11" name="等腰三角形 10"/>
            <p:cNvSpPr/>
            <p:nvPr/>
          </p:nvSpPr>
          <p:spPr>
            <a:xfrm>
              <a:off x="4218039" y="807482"/>
              <a:ext cx="796413" cy="68656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5400000">
              <a:off x="4352892" y="826222"/>
              <a:ext cx="532971" cy="796414"/>
            </a:xfrm>
            <a:prstGeom prst="triangle">
              <a:avLst/>
            </a:prstGeom>
            <a:solidFill>
              <a:schemeClr val="accent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chart" Target="../charts/chart2.xml"/><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21.jpeg"/><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3.emf"/><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2.xml"/><Relationship Id="rId4"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等腰三角形 5"/>
          <p:cNvSpPr/>
          <p:nvPr/>
        </p:nvSpPr>
        <p:spPr>
          <a:xfrm>
            <a:off x="4343431" y="1386314"/>
            <a:ext cx="4004156" cy="3343158"/>
          </a:xfrm>
          <a:prstGeom prst="triangle">
            <a:avLst/>
          </a:prstGeom>
          <a:solidFill>
            <a:schemeClr val="tx2">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4588322" y="5075234"/>
            <a:ext cx="3448380" cy="1323439"/>
          </a:xfrm>
          <a:prstGeom prst="rect">
            <a:avLst/>
          </a:prstGeom>
        </p:spPr>
        <p:txBody>
          <a:bodyPr wrap="none">
            <a:spAutoFit/>
          </a:bodyPr>
          <a:lstStyle/>
          <a:p>
            <a:pPr algn="ctr"/>
            <a:r>
              <a:rPr lang="zh-CN" altLang="en-US" sz="16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组内成员：</a:t>
            </a:r>
            <a:r>
              <a:rPr lang="en-US" altLang="zh-CN" sz="16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	</a:t>
            </a:r>
            <a:r>
              <a:rPr lang="en-US" altLang="zh-CN" sz="1600" dirty="0">
                <a:solidFill>
                  <a:schemeClr val="bg1"/>
                </a:solidFill>
                <a:cs typeface="+mn-ea"/>
                <a:sym typeface="+mn-lt"/>
              </a:rPr>
              <a:t> 	2019040926</a:t>
            </a:r>
            <a:r>
              <a:rPr lang="zh-CN" altLang="en-US" sz="1600" dirty="0">
                <a:solidFill>
                  <a:schemeClr val="bg1"/>
                </a:solidFill>
                <a:cs typeface="+mn-ea"/>
                <a:sym typeface="+mn-lt"/>
              </a:rPr>
              <a:t>于先渡</a:t>
            </a:r>
            <a:endParaRPr lang="en-US" altLang="zh-CN" sz="1600" dirty="0">
              <a:solidFill>
                <a:schemeClr val="bg1"/>
              </a:solidFill>
              <a:cs typeface="+mn-ea"/>
              <a:sym typeface="+mn-lt"/>
            </a:endParaRPr>
          </a:p>
          <a:p>
            <a:pPr algn="ctr"/>
            <a:r>
              <a:rPr lang="en-US" altLang="zh-CN" sz="1600" dirty="0">
                <a:solidFill>
                  <a:schemeClr val="bg1"/>
                </a:solidFill>
                <a:latin typeface="思源黑体" panose="020B0400000000000000" pitchFamily="34" charset="-122"/>
                <a:ea typeface="思源黑体" panose="020B0400000000000000" pitchFamily="34" charset="-122"/>
                <a:cs typeface="+mn-ea"/>
                <a:sym typeface="+mn-lt"/>
              </a:rPr>
              <a:t>				</a:t>
            </a:r>
            <a:r>
              <a:rPr lang="en-US" altLang="zh-CN" sz="16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2019065115</a:t>
            </a:r>
            <a:r>
              <a:rPr lang="zh-CN" altLang="en-US" sz="1600" dirty="0">
                <a:solidFill>
                  <a:schemeClr val="bg1"/>
                </a:solidFill>
                <a:cs typeface="+mn-ea"/>
                <a:sym typeface="+mn-lt"/>
              </a:rPr>
              <a:t>乜瑞城</a:t>
            </a:r>
          </a:p>
          <a:p>
            <a:pPr marL="0" lvl="0" indent="0" algn="ctr">
              <a:buNone/>
            </a:pPr>
            <a:r>
              <a:rPr lang="en-US" altLang="zh-CN" sz="1600" dirty="0">
                <a:solidFill>
                  <a:schemeClr val="bg1"/>
                </a:solidFill>
                <a:cs typeface="+mn-ea"/>
                <a:sym typeface="+mn-lt"/>
              </a:rPr>
              <a:t>          			2019065104</a:t>
            </a:r>
            <a:r>
              <a:rPr lang="zh-CN" altLang="en-US" sz="1600" dirty="0">
                <a:solidFill>
                  <a:schemeClr val="bg1"/>
                </a:solidFill>
                <a:cs typeface="+mn-ea"/>
                <a:sym typeface="+mn-lt"/>
              </a:rPr>
              <a:t>高宇昂</a:t>
            </a:r>
          </a:p>
          <a:p>
            <a:pPr algn="ctr"/>
            <a:r>
              <a:rPr lang="en-US" altLang="zh-CN" sz="1600" dirty="0">
                <a:solidFill>
                  <a:schemeClr val="bg1"/>
                </a:solidFill>
                <a:cs typeface="+mn-ea"/>
                <a:sym typeface="+mn-lt"/>
              </a:rPr>
              <a:t>         	 		2019065208</a:t>
            </a:r>
            <a:r>
              <a:rPr lang="zh-CN" altLang="en-US" sz="1600" dirty="0">
                <a:solidFill>
                  <a:schemeClr val="bg1"/>
                </a:solidFill>
                <a:cs typeface="+mn-ea"/>
                <a:sym typeface="+mn-lt"/>
              </a:rPr>
              <a:t>李文龙</a:t>
            </a:r>
          </a:p>
          <a:p>
            <a:pPr algn="ctr"/>
            <a:r>
              <a:rPr lang="en-US" altLang="zh-CN" sz="1600" dirty="0">
                <a:solidFill>
                  <a:schemeClr val="bg1"/>
                </a:solidFill>
                <a:cs typeface="+mn-ea"/>
                <a:sym typeface="+mn-lt"/>
              </a:rPr>
              <a:t>          		</a:t>
            </a:r>
            <a:endParaRPr lang="zh-CN" altLang="en-US" sz="16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nvGrpSpPr>
          <p:cNvPr id="5" name="组合 4"/>
          <p:cNvGrpSpPr/>
          <p:nvPr/>
        </p:nvGrpSpPr>
        <p:grpSpPr>
          <a:xfrm flipV="1">
            <a:off x="4080873" y="950101"/>
            <a:ext cx="4577578" cy="3996966"/>
            <a:chOff x="2791046" y="985496"/>
            <a:chExt cx="6122550" cy="5345977"/>
          </a:xfrm>
          <a:solidFill>
            <a:schemeClr val="accent4"/>
          </a:solidFill>
        </p:grpSpPr>
        <p:grpSp>
          <p:nvGrpSpPr>
            <p:cNvPr id="25" name="图形 17"/>
            <p:cNvGrpSpPr/>
            <p:nvPr/>
          </p:nvGrpSpPr>
          <p:grpSpPr>
            <a:xfrm>
              <a:off x="2791046" y="985496"/>
              <a:ext cx="6122550" cy="5345977"/>
              <a:chOff x="5616610" y="3011523"/>
              <a:chExt cx="4017072" cy="3723750"/>
            </a:xfrm>
            <a:grpFill/>
          </p:grpSpPr>
          <p:sp>
            <p:nvSpPr>
              <p:cNvPr id="29" name="任意多边形: 形状 28"/>
              <p:cNvSpPr/>
              <p:nvPr/>
            </p:nvSpPr>
            <p:spPr>
              <a:xfrm>
                <a:off x="5616610" y="3011523"/>
                <a:ext cx="4017072" cy="718844"/>
              </a:xfrm>
              <a:custGeom>
                <a:avLst/>
                <a:gdLst>
                  <a:gd name="connsiteX0" fmla="*/ 323480 w 4017071"/>
                  <a:gd name="connsiteY0" fmla="*/ 200854 h 718844"/>
                  <a:gd name="connsiteX1" fmla="*/ 3693592 w 4017071"/>
                  <a:gd name="connsiteY1" fmla="*/ 200854 h 718844"/>
                  <a:gd name="connsiteX2" fmla="*/ 3406054 w 4017071"/>
                  <a:gd name="connsiteY2" fmla="*/ 699816 h 718844"/>
                  <a:gd name="connsiteX3" fmla="*/ 3600565 w 4017071"/>
                  <a:gd name="connsiteY3" fmla="*/ 699816 h 718844"/>
                  <a:gd name="connsiteX4" fmla="*/ 3985358 w 4017071"/>
                  <a:gd name="connsiteY4" fmla="*/ 31714 h 718844"/>
                  <a:gd name="connsiteX5" fmla="*/ 31714 w 4017071"/>
                  <a:gd name="connsiteY5" fmla="*/ 31714 h 718844"/>
                  <a:gd name="connsiteX6" fmla="*/ 416507 w 4017071"/>
                  <a:gd name="connsiteY6" fmla="*/ 699816 h 718844"/>
                  <a:gd name="connsiteX7" fmla="*/ 611018 w 4017071"/>
                  <a:gd name="connsiteY7" fmla="*/ 699816 h 718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7071" h="718844">
                    <a:moveTo>
                      <a:pt x="323480" y="200854"/>
                    </a:moveTo>
                    <a:lnTo>
                      <a:pt x="3693592" y="200854"/>
                    </a:lnTo>
                    <a:lnTo>
                      <a:pt x="3406054" y="699816"/>
                    </a:lnTo>
                    <a:lnTo>
                      <a:pt x="3600565" y="699816"/>
                    </a:lnTo>
                    <a:lnTo>
                      <a:pt x="3985358" y="31714"/>
                    </a:lnTo>
                    <a:lnTo>
                      <a:pt x="31714" y="31714"/>
                    </a:lnTo>
                    <a:lnTo>
                      <a:pt x="416507" y="699816"/>
                    </a:lnTo>
                    <a:lnTo>
                      <a:pt x="611018" y="699816"/>
                    </a:lnTo>
                    <a:close/>
                  </a:path>
                </a:pathLst>
              </a:custGeom>
              <a:grpFill/>
              <a:ln w="9525" cap="flat">
                <a:noFill/>
                <a:prstDash val="solid"/>
                <a:miter/>
              </a:ln>
            </p:spPr>
            <p:txBody>
              <a:bodyPr rtlCol="0" anchor="ctr"/>
              <a:lstStyle/>
              <a:p>
                <a:endParaRPr lang="zh-CN" altLang="en-US"/>
              </a:p>
            </p:txBody>
          </p:sp>
          <p:sp>
            <p:nvSpPr>
              <p:cNvPr id="34" name="任意多边形: 形状 33"/>
              <p:cNvSpPr/>
              <p:nvPr/>
            </p:nvSpPr>
            <p:spPr>
              <a:xfrm>
                <a:off x="7016243" y="5678149"/>
                <a:ext cx="1183979" cy="1057124"/>
              </a:xfrm>
              <a:custGeom>
                <a:avLst/>
                <a:gdLst>
                  <a:gd name="connsiteX0" fmla="*/ 611018 w 1183979"/>
                  <a:gd name="connsiteY0" fmla="*/ 687131 h 1057124"/>
                  <a:gd name="connsiteX1" fmla="*/ 230453 w 1183979"/>
                  <a:gd name="connsiteY1" fmla="*/ 31714 h 1057124"/>
                  <a:gd name="connsiteX2" fmla="*/ 31714 w 1183979"/>
                  <a:gd name="connsiteY2" fmla="*/ 31714 h 1057124"/>
                  <a:gd name="connsiteX3" fmla="*/ 611018 w 1183979"/>
                  <a:gd name="connsiteY3" fmla="*/ 1025411 h 1057124"/>
                  <a:gd name="connsiteX4" fmla="*/ 1186094 w 1183979"/>
                  <a:gd name="connsiteY4" fmla="*/ 31714 h 1057124"/>
                  <a:gd name="connsiteX5" fmla="*/ 991583 w 1183979"/>
                  <a:gd name="connsiteY5" fmla="*/ 31714 h 1057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979" h="1057124">
                    <a:moveTo>
                      <a:pt x="611018" y="687131"/>
                    </a:moveTo>
                    <a:lnTo>
                      <a:pt x="230453" y="31714"/>
                    </a:lnTo>
                    <a:lnTo>
                      <a:pt x="31714" y="31714"/>
                    </a:lnTo>
                    <a:lnTo>
                      <a:pt x="611018" y="1025411"/>
                    </a:lnTo>
                    <a:lnTo>
                      <a:pt x="1186094" y="31714"/>
                    </a:lnTo>
                    <a:lnTo>
                      <a:pt x="991583" y="31714"/>
                    </a:lnTo>
                    <a:close/>
                  </a:path>
                </a:pathLst>
              </a:custGeom>
              <a:grpFill/>
              <a:ln w="9525" cap="flat">
                <a:noFill/>
                <a:prstDash val="solid"/>
                <a:miter/>
              </a:ln>
            </p:spPr>
            <p:txBody>
              <a:bodyPr rtlCol="0" anchor="ctr"/>
              <a:lstStyle/>
              <a:p>
                <a:endParaRPr lang="zh-CN" altLang="en-US"/>
              </a:p>
            </p:txBody>
          </p:sp>
        </p:grpSp>
        <p:sp>
          <p:nvSpPr>
            <p:cNvPr id="35" name="矩形 34"/>
            <p:cNvSpPr/>
            <p:nvPr/>
          </p:nvSpPr>
          <p:spPr>
            <a:xfrm>
              <a:off x="4437720" y="2377556"/>
              <a:ext cx="2710014" cy="931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solidFill>
              </a:endParaRPr>
            </a:p>
          </p:txBody>
        </p:sp>
        <p:sp>
          <p:nvSpPr>
            <p:cNvPr id="37" name="矩形 36"/>
            <p:cNvSpPr/>
            <p:nvPr/>
          </p:nvSpPr>
          <p:spPr>
            <a:xfrm>
              <a:off x="3050104" y="4349092"/>
              <a:ext cx="1583862" cy="809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solidFill>
              </a:endParaRPr>
            </a:p>
          </p:txBody>
        </p:sp>
        <p:sp>
          <p:nvSpPr>
            <p:cNvPr id="27" name="矩形 26"/>
            <p:cNvSpPr/>
            <p:nvPr/>
          </p:nvSpPr>
          <p:spPr>
            <a:xfrm>
              <a:off x="7030843" y="4349092"/>
              <a:ext cx="1583862" cy="809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solidFill>
              </a:endParaRPr>
            </a:p>
          </p:txBody>
        </p:sp>
      </p:grpSp>
      <p:sp>
        <p:nvSpPr>
          <p:cNvPr id="38" name="矩形 37"/>
          <p:cNvSpPr/>
          <p:nvPr/>
        </p:nvSpPr>
        <p:spPr>
          <a:xfrm>
            <a:off x="3454983" y="2589316"/>
            <a:ext cx="5829354" cy="1322070"/>
          </a:xfrm>
          <a:prstGeom prst="rect">
            <a:avLst/>
          </a:prstGeom>
          <a:noFill/>
        </p:spPr>
        <p:txBody>
          <a:bodyPr wrap="square">
            <a:spAutoFit/>
          </a:bodyPr>
          <a:lstStyle/>
          <a:p>
            <a:pPr algn="ctr" defTabSz="914400">
              <a:spcBef>
                <a:spcPct val="0"/>
              </a:spcBef>
            </a:pPr>
            <a:r>
              <a:rPr lang="zh-CN" altLang="en-US" sz="8000" spc="-150" dirty="0">
                <a:solidFill>
                  <a:schemeClr val="bg1"/>
                </a:solidFill>
                <a:latin typeface="锐字真言体免费商用" panose="02010600030101010101" pitchFamily="2" charset="-122"/>
                <a:ea typeface="锐字真言体免费商用" panose="02010600030101010101" pitchFamily="2" charset="-122"/>
                <a:cs typeface="+mj-cs"/>
              </a:rPr>
              <a:t>数独游戏</a:t>
            </a:r>
          </a:p>
        </p:txBody>
      </p:sp>
      <p:sp>
        <p:nvSpPr>
          <p:cNvPr id="39" name="矩形 38"/>
          <p:cNvSpPr/>
          <p:nvPr/>
        </p:nvSpPr>
        <p:spPr>
          <a:xfrm>
            <a:off x="5362586" y="2177061"/>
            <a:ext cx="1975603" cy="368300"/>
          </a:xfrm>
          <a:prstGeom prst="rect">
            <a:avLst/>
          </a:prstGeom>
          <a:noFill/>
        </p:spPr>
        <p:txBody>
          <a:bodyPr wrap="square">
            <a:spAutoFit/>
          </a:bodyPr>
          <a:lstStyle/>
          <a:p>
            <a:pPr algn="ctr" defTabSz="914400">
              <a:spcBef>
                <a:spcPct val="0"/>
              </a:spcBef>
            </a:pPr>
            <a:r>
              <a:rPr lang="zh-CN" altLang="en-US" dirty="0">
                <a:solidFill>
                  <a:schemeClr val="bg1"/>
                </a:solidFill>
              </a:rPr>
              <a:t>结题答辩</a:t>
            </a:r>
          </a:p>
        </p:txBody>
      </p:sp>
      <p:cxnSp>
        <p:nvCxnSpPr>
          <p:cNvPr id="9" name="直接连接符 8"/>
          <p:cNvCxnSpPr/>
          <p:nvPr/>
        </p:nvCxnSpPr>
        <p:spPr>
          <a:xfrm flipV="1">
            <a:off x="8496367" y="2249530"/>
            <a:ext cx="1208702" cy="3995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8594846" y="1597043"/>
            <a:ext cx="2565307" cy="899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3589797" y="3907566"/>
            <a:ext cx="1213628" cy="399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532738" flipV="1">
            <a:off x="2483044" y="3779937"/>
            <a:ext cx="1784149" cy="926193"/>
          </a:xfrm>
          <a:prstGeom prst="line">
            <a:avLst/>
          </a:prstGeom>
        </p:spPr>
        <p:style>
          <a:lnRef idx="1">
            <a:schemeClr val="accent1"/>
          </a:lnRef>
          <a:fillRef idx="0">
            <a:schemeClr val="accent1"/>
          </a:fillRef>
          <a:effectRef idx="0">
            <a:schemeClr val="accent1"/>
          </a:effectRef>
          <a:fontRef idx="minor">
            <a:schemeClr val="tx1"/>
          </a:fontRef>
        </p:style>
      </p:cxnSp>
      <p:sp>
        <p:nvSpPr>
          <p:cNvPr id="14" name="等腰三角形 13"/>
          <p:cNvSpPr/>
          <p:nvPr/>
        </p:nvSpPr>
        <p:spPr>
          <a:xfrm rot="3055303">
            <a:off x="9100365" y="1809335"/>
            <a:ext cx="459885" cy="39645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3" name="等腰三角形 42"/>
          <p:cNvSpPr/>
          <p:nvPr/>
        </p:nvSpPr>
        <p:spPr>
          <a:xfrm rot="3055303">
            <a:off x="9343249" y="1428217"/>
            <a:ext cx="198977" cy="17153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4" name="等腰三角形 43"/>
          <p:cNvSpPr/>
          <p:nvPr/>
        </p:nvSpPr>
        <p:spPr>
          <a:xfrm rot="3055303">
            <a:off x="9852352" y="1511275"/>
            <a:ext cx="198977" cy="17153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5" name="等腰三角形 44"/>
          <p:cNvSpPr/>
          <p:nvPr/>
        </p:nvSpPr>
        <p:spPr>
          <a:xfrm rot="3055303">
            <a:off x="11211802" y="801485"/>
            <a:ext cx="344789" cy="29723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6" name="等腰三角形 45"/>
          <p:cNvSpPr/>
          <p:nvPr/>
        </p:nvSpPr>
        <p:spPr>
          <a:xfrm rot="14970523">
            <a:off x="2015864" y="4251967"/>
            <a:ext cx="344789" cy="29723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7" name="等腰三角形 46"/>
          <p:cNvSpPr/>
          <p:nvPr/>
        </p:nvSpPr>
        <p:spPr>
          <a:xfrm rot="14970523">
            <a:off x="1328224" y="4251969"/>
            <a:ext cx="344789" cy="29723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8" name="等腰三角形 47"/>
          <p:cNvSpPr/>
          <p:nvPr/>
        </p:nvSpPr>
        <p:spPr>
          <a:xfrm rot="14970523">
            <a:off x="674502" y="4968496"/>
            <a:ext cx="546164" cy="4708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9" name="等腰三角形 48"/>
          <p:cNvSpPr/>
          <p:nvPr/>
        </p:nvSpPr>
        <p:spPr>
          <a:xfrm rot="14970523">
            <a:off x="2444840" y="4985666"/>
            <a:ext cx="207794" cy="17913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wipe(down)">
                                      <p:cBhvr>
                                        <p:cTn id="19" dur="500"/>
                                        <p:tgtEl>
                                          <p:spTgt spid="38"/>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wipe(down)">
                                      <p:cBhvr>
                                        <p:cTn id="23" dur="500"/>
                                        <p:tgtEl>
                                          <p:spTgt spid="39"/>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wipe(down)">
                                      <p:cBhvr>
                                        <p:cTn id="31" dur="500"/>
                                        <p:tgtEl>
                                          <p:spTgt spid="40"/>
                                        </p:tgtEl>
                                      </p:cBhvr>
                                    </p:animEffect>
                                  </p:childTnLst>
                                </p:cTn>
                              </p:par>
                            </p:childTnLst>
                          </p:cTn>
                        </p:par>
                        <p:par>
                          <p:cTn id="32" fill="hold">
                            <p:stCondLst>
                              <p:cond delay="3500"/>
                            </p:stCondLst>
                            <p:childTnLst>
                              <p:par>
                                <p:cTn id="33" presetID="22" presetClass="entr" presetSubtype="4"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wipe(down)">
                                      <p:cBhvr>
                                        <p:cTn id="35" dur="500"/>
                                        <p:tgtEl>
                                          <p:spTgt spid="41"/>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wipe(down)">
                                      <p:cBhvr>
                                        <p:cTn id="39" dur="500"/>
                                        <p:tgtEl>
                                          <p:spTgt spid="42"/>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500"/>
                                        <p:tgtEl>
                                          <p:spTgt spid="43"/>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fade">
                                      <p:cBhvr>
                                        <p:cTn id="55" dur="500"/>
                                        <p:tgtEl>
                                          <p:spTgt spid="45"/>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fade">
                                      <p:cBhvr>
                                        <p:cTn id="59" dur="500"/>
                                        <p:tgtEl>
                                          <p:spTgt spid="46"/>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47"/>
                                        </p:tgtEl>
                                        <p:attrNameLst>
                                          <p:attrName>style.visibility</p:attrName>
                                        </p:attrNameLst>
                                      </p:cBhvr>
                                      <p:to>
                                        <p:strVal val="visible"/>
                                      </p:to>
                                    </p:set>
                                    <p:animEffect transition="in" filter="fade">
                                      <p:cBhvr>
                                        <p:cTn id="63" dur="500"/>
                                        <p:tgtEl>
                                          <p:spTgt spid="47"/>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fade">
                                      <p:cBhvr>
                                        <p:cTn id="67" dur="500"/>
                                        <p:tgtEl>
                                          <p:spTgt spid="48"/>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49"/>
                                        </p:tgtEl>
                                        <p:attrNameLst>
                                          <p:attrName>style.visibility</p:attrName>
                                        </p:attrNameLst>
                                      </p:cBhvr>
                                      <p:to>
                                        <p:strVal val="visible"/>
                                      </p:to>
                                    </p:set>
                                    <p:animEffect transition="in" filter="fade">
                                      <p:cBhvr>
                                        <p:cTn id="7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38" grpId="0"/>
      <p:bldP spid="39" grpId="0"/>
      <p:bldP spid="14" grpId="0" animBg="1"/>
      <p:bldP spid="43" grpId="0" animBg="1"/>
      <p:bldP spid="44" grpId="0" animBg="1"/>
      <p:bldP spid="45" grpId="0" animBg="1"/>
      <p:bldP spid="46" grpId="0" animBg="1"/>
      <p:bldP spid="47" grpId="0" animBg="1"/>
      <p:bldP spid="48" grpId="0" animBg="1"/>
      <p:bldP spid="4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占位符 9"/>
          <p:cNvPicPr>
            <a:picLocks noGrp="1" noChangeAspect="1"/>
          </p:cNvPicPr>
          <p:nvPr>
            <p:ph type="pic" sz="quarter" idx="10"/>
          </p:nvPr>
        </p:nvPicPr>
        <p:blipFill>
          <a:blip r:embed="rId3">
            <a:extLst>
              <a:ext uri="{BEBA8EAE-BF5A-486C-A8C5-ECC9F3942E4B}">
                <a14:imgProps xmlns:a14="http://schemas.microsoft.com/office/drawing/2010/main">
                  <a14:imgLayer r:embed="rId4">
                    <a14:imgEffect>
                      <a14:brightnessContrast bright="-45000"/>
                    </a14:imgEffect>
                    <a14:imgEffect>
                      <a14:saturation sat="41000"/>
                    </a14:imgEffect>
                  </a14:imgLayer>
                </a14:imgProps>
              </a:ext>
              <a:ext uri="{28A0092B-C50C-407E-A947-70E740481C1C}">
                <a14:useLocalDpi xmlns:a14="http://schemas.microsoft.com/office/drawing/2010/main" val="0"/>
              </a:ext>
            </a:extLst>
          </a:blip>
          <a:srcRect l="21756" r="21756"/>
          <a:stretch>
            <a:fillRect/>
          </a:stretch>
        </p:blipFill>
        <p:spPr/>
      </p:pic>
      <p:sp>
        <p:nvSpPr>
          <p:cNvPr id="7" name="矩形 6"/>
          <p:cNvSpPr/>
          <p:nvPr/>
        </p:nvSpPr>
        <p:spPr>
          <a:xfrm>
            <a:off x="812746" y="1198179"/>
            <a:ext cx="10886885" cy="4461642"/>
          </a:xfrm>
          <a:prstGeom prst="rect">
            <a:avLst/>
          </a:prstGeom>
          <a:solidFill>
            <a:schemeClr val="accent1"/>
          </a:solidFill>
          <a:ln>
            <a:noFill/>
          </a:ln>
          <a:effectLst>
            <a:outerShdw blurRad="1778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矩形 7"/>
          <p:cNvSpPr/>
          <p:nvPr/>
        </p:nvSpPr>
        <p:spPr>
          <a:xfrm>
            <a:off x="3228578" y="1707203"/>
            <a:ext cx="2500709" cy="762612"/>
          </a:xfrm>
          <a:prstGeom prst="rect">
            <a:avLst/>
          </a:prstGeom>
          <a:noFill/>
          <a:ln>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bg1"/>
              </a:solidFill>
            </a:endParaRPr>
          </a:p>
        </p:txBody>
      </p:sp>
      <p:grpSp>
        <p:nvGrpSpPr>
          <p:cNvPr id="14" name="组合 13"/>
          <p:cNvGrpSpPr/>
          <p:nvPr/>
        </p:nvGrpSpPr>
        <p:grpSpPr>
          <a:xfrm>
            <a:off x="830580" y="1198403"/>
            <a:ext cx="6580505" cy="4364355"/>
            <a:chOff x="812800" y="1198403"/>
            <a:chExt cx="6580505" cy="4364355"/>
          </a:xfrm>
        </p:grpSpPr>
        <p:sp>
          <p:nvSpPr>
            <p:cNvPr id="4" name="文本框 3"/>
            <p:cNvSpPr txBox="1"/>
            <p:nvPr/>
          </p:nvSpPr>
          <p:spPr>
            <a:xfrm>
              <a:off x="812800" y="1198403"/>
              <a:ext cx="3843020" cy="570865"/>
            </a:xfrm>
            <a:prstGeom prst="rect">
              <a:avLst/>
            </a:prstGeom>
            <a:noFill/>
          </p:spPr>
          <p:txBody>
            <a:bodyPr wrap="square" rtlCol="0">
              <a:spAutoFit/>
            </a:bodyPr>
            <a:lstStyle/>
            <a:p>
              <a:pPr fontAlgn="base">
                <a:lnSpc>
                  <a:spcPct val="130000"/>
                </a:lnSpc>
                <a:defRPr/>
              </a:pPr>
              <a:r>
                <a:rPr lang="en-US" altLang="zh-CN" sz="2400" b="1" dirty="0">
                  <a:solidFill>
                    <a:schemeClr val="bg1"/>
                  </a:solidFill>
                  <a:cs typeface="+mn-ea"/>
                  <a:sym typeface="+mn-lt"/>
                </a:rPr>
                <a:t>DLX</a:t>
              </a:r>
              <a:r>
                <a:rPr lang="zh-CN" altLang="en-US" sz="2400" b="1" dirty="0">
                  <a:solidFill>
                    <a:schemeClr val="bg1"/>
                  </a:solidFill>
                  <a:cs typeface="+mn-ea"/>
                  <a:sym typeface="+mn-lt"/>
                </a:rPr>
                <a:t>算法求解数独</a:t>
              </a:r>
              <a:endParaRPr lang="zh-CN" altLang="en-US" sz="1200" dirty="0">
                <a:solidFill>
                  <a:schemeClr val="bg1"/>
                </a:solidFill>
                <a:latin typeface="思源黑体 CN Normal" panose="020B0400000000000000" pitchFamily="34" charset="-122"/>
                <a:ea typeface="思源黑体 CN Normal" panose="020B0400000000000000" pitchFamily="34" charset="-122"/>
              </a:endParaRPr>
            </a:p>
          </p:txBody>
        </p:sp>
        <p:sp>
          <p:nvSpPr>
            <p:cNvPr id="5" name="文本框 4"/>
            <p:cNvSpPr txBox="1"/>
            <p:nvPr/>
          </p:nvSpPr>
          <p:spPr>
            <a:xfrm>
              <a:off x="935990" y="1581943"/>
              <a:ext cx="6457315" cy="3980815"/>
            </a:xfrm>
            <a:prstGeom prst="rect">
              <a:avLst/>
            </a:prstGeom>
            <a:noFill/>
          </p:spPr>
          <p:txBody>
            <a:bodyPr wrap="square" rtlCol="0">
              <a:spAutoFit/>
            </a:bodyPr>
            <a:lstStyle/>
            <a:p>
              <a:pPr defTabSz="1216660" eaLnBrk="0" fontAlgn="base" hangingPunct="0">
                <a:lnSpc>
                  <a:spcPct val="130000"/>
                </a:lnSpc>
                <a:spcBef>
                  <a:spcPct val="20000"/>
                </a:spcBef>
                <a:spcAft>
                  <a:spcPct val="0"/>
                </a:spcAft>
                <a:defRPr/>
              </a:pPr>
              <a:r>
                <a:rPr lang="en-US" altLang="zh-CN" sz="1200" b="1" dirty="0">
                  <a:solidFill>
                    <a:srgbClr val="000000"/>
                  </a:solidFill>
                  <a:cs typeface="+mn-ea"/>
                  <a:sym typeface="+mn-lt"/>
                </a:rPr>
                <a:t>· </a:t>
              </a:r>
              <a:r>
                <a:rPr lang="zh-CN" altLang="en-US" sz="1200" b="1" dirty="0">
                  <a:solidFill>
                    <a:srgbClr val="000000"/>
                  </a:solidFill>
                  <a:cs typeface="+mn-ea"/>
                  <a:sym typeface="+mn-lt"/>
                </a:rPr>
                <a:t>关键词：</a:t>
              </a:r>
              <a:r>
                <a:rPr lang="zh-CN" altLang="en-US" sz="1200" dirty="0">
                  <a:solidFill>
                    <a:srgbClr val="000000"/>
                  </a:solidFill>
                  <a:cs typeface="+mn-ea"/>
                  <a:sym typeface="+mn-lt"/>
                </a:rPr>
                <a:t>精确覆盖问题、</a:t>
              </a:r>
              <a:r>
                <a:rPr lang="en-US" altLang="zh-CN" sz="1200" dirty="0">
                  <a:solidFill>
                    <a:srgbClr val="000000"/>
                  </a:solidFill>
                  <a:cs typeface="+mn-ea"/>
                  <a:sym typeface="+mn-lt"/>
                </a:rPr>
                <a:t>DLX</a:t>
              </a:r>
              <a:r>
                <a:rPr lang="zh-CN" altLang="en-US" sz="1200" dirty="0">
                  <a:solidFill>
                    <a:srgbClr val="000000"/>
                  </a:solidFill>
                  <a:cs typeface="+mn-ea"/>
                  <a:sym typeface="+mn-lt"/>
                </a:rPr>
                <a:t>算法、数独</a:t>
              </a:r>
              <a:endParaRPr lang="en-US" altLang="zh-CN" sz="1200" dirty="0">
                <a:solidFill>
                  <a:srgbClr val="000000"/>
                </a:solidFill>
                <a:cs typeface="+mn-ea"/>
                <a:sym typeface="+mn-lt"/>
              </a:endParaRPr>
            </a:p>
            <a:p>
              <a:pPr defTabSz="1216660" eaLnBrk="0" fontAlgn="base" hangingPunct="0">
                <a:lnSpc>
                  <a:spcPct val="130000"/>
                </a:lnSpc>
                <a:spcBef>
                  <a:spcPct val="20000"/>
                </a:spcBef>
                <a:spcAft>
                  <a:spcPct val="0"/>
                </a:spcAft>
                <a:defRPr/>
              </a:pPr>
              <a:r>
                <a:rPr lang="en-US" altLang="zh-CN" sz="1200" b="1" dirty="0">
                  <a:solidFill>
                    <a:srgbClr val="000000"/>
                  </a:solidFill>
                  <a:cs typeface="+mn-ea"/>
                  <a:sym typeface="+mn-lt"/>
                </a:rPr>
                <a:t>· </a:t>
              </a:r>
              <a:r>
                <a:rPr lang="zh-CN" altLang="en-US" sz="1200" b="1" dirty="0">
                  <a:solidFill>
                    <a:srgbClr val="000000"/>
                  </a:solidFill>
                  <a:cs typeface="+mn-ea"/>
                  <a:sym typeface="+mn-lt"/>
                </a:rPr>
                <a:t>精确覆盖问题 </a:t>
              </a:r>
              <a:r>
                <a:rPr lang="zh-CN" altLang="en-US" sz="1200" dirty="0">
                  <a:solidFill>
                    <a:srgbClr val="000000"/>
                  </a:solidFill>
                  <a:cs typeface="+mn-ea"/>
                  <a:sym typeface="+mn-lt"/>
                </a:rPr>
                <a:t>给定全局集合</a:t>
              </a:r>
              <a:r>
                <a:rPr lang="en-US" altLang="zh-CN" sz="1200" dirty="0">
                  <a:solidFill>
                    <a:srgbClr val="000000"/>
                  </a:solidFill>
                  <a:cs typeface="+mn-ea"/>
                  <a:sym typeface="+mn-lt"/>
                </a:rPr>
                <a:t>X</a:t>
              </a:r>
              <a:r>
                <a:rPr lang="zh-CN" altLang="en-US" sz="1200" dirty="0">
                  <a:solidFill>
                    <a:srgbClr val="000000"/>
                  </a:solidFill>
                  <a:cs typeface="+mn-ea"/>
                  <a:sym typeface="+mn-lt"/>
                </a:rPr>
                <a:t>，以及</a:t>
              </a:r>
              <a:r>
                <a:rPr lang="en-US" altLang="zh-CN" sz="1200" dirty="0">
                  <a:solidFill>
                    <a:srgbClr val="000000"/>
                  </a:solidFill>
                  <a:cs typeface="+mn-ea"/>
                  <a:sym typeface="+mn-lt"/>
                </a:rPr>
                <a:t>X</a:t>
              </a:r>
              <a:r>
                <a:rPr lang="zh-CN" altLang="en-US" sz="1200" dirty="0">
                  <a:solidFill>
                    <a:srgbClr val="000000"/>
                  </a:solidFill>
                  <a:cs typeface="+mn-ea"/>
                  <a:sym typeface="+mn-lt"/>
                </a:rPr>
                <a:t>的若干子集</a:t>
              </a:r>
              <a:r>
                <a:rPr lang="en-US" altLang="zh-CN" sz="1200" dirty="0">
                  <a:solidFill>
                    <a:srgbClr val="000000"/>
                  </a:solidFill>
                  <a:cs typeface="+mn-ea"/>
                  <a:sym typeface="+mn-lt"/>
                </a:rPr>
                <a:t>S</a:t>
              </a:r>
              <a:r>
                <a:rPr lang="zh-CN" altLang="en-US" sz="1200" dirty="0">
                  <a:solidFill>
                    <a:srgbClr val="000000"/>
                  </a:solidFill>
                  <a:cs typeface="+mn-ea"/>
                  <a:sym typeface="+mn-lt"/>
                </a:rPr>
                <a:t>，求部分子集集合</a:t>
              </a:r>
              <a:r>
                <a:rPr lang="en-US" altLang="zh-CN" sz="1200" dirty="0">
                  <a:solidFill>
                    <a:srgbClr val="000000"/>
                  </a:solidFill>
                  <a:cs typeface="+mn-ea"/>
                  <a:sym typeface="+mn-lt"/>
                </a:rPr>
                <a:t>S</a:t>
              </a:r>
              <a:r>
                <a:rPr lang="zh-CN" altLang="en-US" sz="1200" dirty="0">
                  <a:solidFill>
                    <a:srgbClr val="000000"/>
                  </a:solidFill>
                  <a:cs typeface="+mn-ea"/>
                  <a:sym typeface="+mn-lt"/>
                </a:rPr>
                <a:t>*满足无交集且并集刚好等同于全局集合</a:t>
              </a:r>
              <a:r>
                <a:rPr lang="en-US" altLang="zh-CN" sz="1200" dirty="0">
                  <a:solidFill>
                    <a:srgbClr val="000000"/>
                  </a:solidFill>
                  <a:cs typeface="+mn-ea"/>
                  <a:sym typeface="+mn-lt"/>
                </a:rPr>
                <a:t>X</a:t>
              </a:r>
            </a:p>
            <a:p>
              <a:pPr defTabSz="1216660" eaLnBrk="0" fontAlgn="base" hangingPunct="0">
                <a:lnSpc>
                  <a:spcPct val="130000"/>
                </a:lnSpc>
                <a:spcBef>
                  <a:spcPct val="20000"/>
                </a:spcBef>
                <a:spcAft>
                  <a:spcPct val="0"/>
                </a:spcAft>
                <a:defRPr/>
              </a:pPr>
              <a:r>
                <a:rPr lang="en-US" altLang="zh-CN" sz="1200" dirty="0">
                  <a:solidFill>
                    <a:srgbClr val="000000"/>
                  </a:solidFill>
                  <a:cs typeface="+mn-ea"/>
                  <a:sym typeface="+mn-lt"/>
                </a:rPr>
                <a:t>· </a:t>
              </a:r>
              <a:r>
                <a:rPr lang="zh-CN" altLang="en-US" sz="1200" b="1" dirty="0">
                  <a:solidFill>
                    <a:srgbClr val="000000"/>
                  </a:solidFill>
                  <a:cs typeface="+mn-ea"/>
                  <a:sym typeface="+mn-lt"/>
                </a:rPr>
                <a:t>精确覆盖问题的矩阵 </a:t>
              </a:r>
              <a:r>
                <a:rPr lang="zh-CN" altLang="en-US" sz="1200" dirty="0">
                  <a:solidFill>
                    <a:srgbClr val="000000"/>
                  </a:solidFill>
                  <a:cs typeface="+mn-ea"/>
                  <a:sym typeface="+mn-lt"/>
                </a:rPr>
                <a:t>列标题为</a:t>
              </a:r>
              <a:r>
                <a:rPr lang="en-US" altLang="zh-CN" sz="1200" dirty="0">
                  <a:solidFill>
                    <a:srgbClr val="000000"/>
                  </a:solidFill>
                  <a:cs typeface="+mn-ea"/>
                  <a:sym typeface="+mn-lt"/>
                </a:rPr>
                <a:t>X</a:t>
              </a:r>
              <a:r>
                <a:rPr lang="zh-CN" altLang="en-US" sz="1200" dirty="0">
                  <a:solidFill>
                    <a:srgbClr val="000000"/>
                  </a:solidFill>
                  <a:cs typeface="+mn-ea"/>
                  <a:sym typeface="+mn-lt"/>
                </a:rPr>
                <a:t>中元素，行标题为子集</a:t>
              </a:r>
              <a:r>
                <a:rPr lang="en-US" altLang="zh-CN" sz="1200" dirty="0">
                  <a:solidFill>
                    <a:srgbClr val="000000"/>
                  </a:solidFill>
                  <a:cs typeface="+mn-ea"/>
                  <a:sym typeface="+mn-lt"/>
                </a:rPr>
                <a:t>S</a:t>
              </a:r>
            </a:p>
            <a:p>
              <a:pPr defTabSz="1216660" eaLnBrk="0" fontAlgn="base" hangingPunct="0">
                <a:lnSpc>
                  <a:spcPct val="130000"/>
                </a:lnSpc>
                <a:spcBef>
                  <a:spcPct val="20000"/>
                </a:spcBef>
                <a:spcAft>
                  <a:spcPct val="0"/>
                </a:spcAft>
                <a:defRPr/>
              </a:pPr>
              <a:r>
                <a:rPr lang="en-US" altLang="zh-CN" sz="1200" dirty="0" err="1">
                  <a:solidFill>
                    <a:srgbClr val="000000"/>
                  </a:solidFill>
                  <a:cs typeface="+mn-ea"/>
                  <a:sym typeface="+mn-lt"/>
                </a:rPr>
                <a:t>Eg.</a:t>
              </a:r>
              <a:r>
                <a:rPr lang="en-US" altLang="zh-CN" sz="1200" dirty="0">
                  <a:solidFill>
                    <a:srgbClr val="333333"/>
                  </a:solidFill>
                  <a:effectLst/>
                  <a:latin typeface="MathJax_Math-italic"/>
                  <a:sym typeface="+mn-ea"/>
                </a:rPr>
                <a:t> </a:t>
              </a:r>
              <a:r>
                <a:rPr lang="en-US" altLang="zh-CN" sz="1200" b="1" dirty="0">
                  <a:solidFill>
                    <a:srgbClr val="333333"/>
                  </a:solidFill>
                  <a:effectLst/>
                  <a:latin typeface="MathJax_Math-italic"/>
                  <a:sym typeface="+mn-ea"/>
                </a:rPr>
                <a:t>X</a:t>
              </a:r>
              <a:r>
                <a:rPr lang="en-US" altLang="zh-CN" sz="1200" b="1" dirty="0">
                  <a:solidFill>
                    <a:srgbClr val="333333"/>
                  </a:solidFill>
                  <a:effectLst/>
                  <a:latin typeface="MathJax_Main"/>
                  <a:sym typeface="+mn-ea"/>
                </a:rPr>
                <a:t>={1,2,3,4,5,6,7}</a:t>
              </a:r>
              <a:r>
                <a:rPr lang="zh-CN" altLang="en-US" sz="1200" b="1" dirty="0">
                  <a:solidFill>
                    <a:srgbClr val="000000"/>
                  </a:solidFill>
                  <a:effectLst/>
                  <a:latin typeface="MathJax_Main"/>
                  <a:cs typeface="+mn-ea"/>
                  <a:sym typeface="+mn-lt"/>
                </a:rPr>
                <a:t>   </a:t>
              </a:r>
              <a:r>
                <a:rPr lang="en-US" altLang="zh-CN" sz="1200" dirty="0">
                  <a:solidFill>
                    <a:srgbClr val="000000"/>
                  </a:solidFill>
                  <a:cs typeface="+mn-ea"/>
                  <a:sym typeface="+mn-lt"/>
                </a:rPr>
                <a:t> A={1,4,7}   B={1,4}   C={4,5,7}   D={3,5,6}   E={2,3,6,7}    F={2,7}</a:t>
              </a:r>
              <a:r>
                <a:rPr lang="zh-CN" altLang="en-US" sz="1200" dirty="0">
                  <a:solidFill>
                    <a:srgbClr val="000000"/>
                  </a:solidFill>
                  <a:cs typeface="+mn-ea"/>
                  <a:sym typeface="+mn-lt"/>
                </a:rPr>
                <a:t>求解结果为</a:t>
              </a:r>
              <a:r>
                <a:rPr lang="en-US" altLang="zh-CN" sz="1200" dirty="0">
                  <a:solidFill>
                    <a:srgbClr val="000000"/>
                  </a:solidFill>
                  <a:cs typeface="+mn-ea"/>
                  <a:sym typeface="+mn-lt"/>
                </a:rPr>
                <a:t>S</a:t>
              </a:r>
              <a:r>
                <a:rPr lang="zh-CN" altLang="en-US" sz="1200" dirty="0">
                  <a:solidFill>
                    <a:srgbClr val="000000"/>
                  </a:solidFill>
                  <a:cs typeface="+mn-ea"/>
                  <a:sym typeface="+mn-lt"/>
                </a:rPr>
                <a:t>*</a:t>
              </a:r>
              <a:r>
                <a:rPr lang="en-US" altLang="zh-CN" sz="1200" dirty="0">
                  <a:solidFill>
                    <a:srgbClr val="000000"/>
                  </a:solidFill>
                  <a:cs typeface="+mn-ea"/>
                  <a:sym typeface="+mn-lt"/>
                </a:rPr>
                <a:t>={B</a:t>
              </a:r>
              <a:r>
                <a:rPr lang="zh-CN" altLang="en-US" sz="1200" dirty="0">
                  <a:solidFill>
                    <a:srgbClr val="000000"/>
                  </a:solidFill>
                  <a:cs typeface="+mn-ea"/>
                  <a:sym typeface="+mn-lt"/>
                </a:rPr>
                <a:t>，</a:t>
              </a:r>
              <a:r>
                <a:rPr lang="en-US" altLang="zh-CN" sz="1200" dirty="0">
                  <a:solidFill>
                    <a:srgbClr val="000000"/>
                  </a:solidFill>
                  <a:cs typeface="+mn-ea"/>
                  <a:sym typeface="+mn-lt"/>
                </a:rPr>
                <a:t>D</a:t>
              </a:r>
              <a:r>
                <a:rPr lang="zh-CN" altLang="en-US" sz="1200" dirty="0">
                  <a:solidFill>
                    <a:srgbClr val="000000"/>
                  </a:solidFill>
                  <a:cs typeface="+mn-ea"/>
                  <a:sym typeface="+mn-lt"/>
                </a:rPr>
                <a:t>，</a:t>
              </a:r>
              <a:r>
                <a:rPr lang="en-US" altLang="zh-CN" sz="1200" dirty="0">
                  <a:solidFill>
                    <a:srgbClr val="000000"/>
                  </a:solidFill>
                  <a:cs typeface="+mn-ea"/>
                  <a:sym typeface="+mn-lt"/>
                </a:rPr>
                <a:t>F}</a:t>
              </a:r>
            </a:p>
            <a:p>
              <a:pPr defTabSz="1216660" eaLnBrk="0" fontAlgn="base" hangingPunct="0">
                <a:lnSpc>
                  <a:spcPct val="130000"/>
                </a:lnSpc>
                <a:spcBef>
                  <a:spcPct val="20000"/>
                </a:spcBef>
                <a:spcAft>
                  <a:spcPct val="0"/>
                </a:spcAft>
                <a:defRPr/>
              </a:pPr>
              <a:r>
                <a:rPr lang="en-US" altLang="zh-CN" sz="1200" b="1" dirty="0">
                  <a:solidFill>
                    <a:srgbClr val="000000"/>
                  </a:solidFill>
                  <a:cs typeface="+mn-ea"/>
                  <a:sym typeface="+mn-lt"/>
                </a:rPr>
                <a:t>· Dancing Links X</a:t>
              </a:r>
              <a:r>
                <a:rPr lang="zh-CN" altLang="en-US" sz="1200" b="1" dirty="0">
                  <a:solidFill>
                    <a:srgbClr val="000000"/>
                  </a:solidFill>
                  <a:cs typeface="+mn-ea"/>
                  <a:sym typeface="+mn-lt"/>
                </a:rPr>
                <a:t>算法</a:t>
              </a:r>
              <a:r>
                <a:rPr lang="zh-CN" altLang="en-US" sz="1200" dirty="0">
                  <a:solidFill>
                    <a:srgbClr val="000000"/>
                  </a:solidFill>
                  <a:cs typeface="+mn-ea"/>
                  <a:sym typeface="+mn-lt"/>
                </a:rPr>
                <a:t>，利用</a:t>
              </a:r>
              <a:r>
                <a:rPr lang="en-US" altLang="zh-CN" sz="1200" dirty="0">
                  <a:solidFill>
                    <a:srgbClr val="000000"/>
                  </a:solidFill>
                  <a:cs typeface="+mn-ea"/>
                  <a:sym typeface="+mn-lt"/>
                </a:rPr>
                <a:t>Dancing Links</a:t>
              </a:r>
              <a:r>
                <a:rPr lang="zh-CN" altLang="en-US" sz="1200" dirty="0">
                  <a:solidFill>
                    <a:srgbClr val="000000"/>
                  </a:solidFill>
                  <a:cs typeface="+mn-ea"/>
                  <a:sym typeface="+mn-lt"/>
                </a:rPr>
                <a:t>舞蹈链数据结构（</a:t>
              </a:r>
              <a:r>
                <a:rPr lang="en-US" altLang="zh-CN" sz="1200" dirty="0">
                  <a:solidFill>
                    <a:srgbClr val="000000"/>
                  </a:solidFill>
                  <a:effectLst/>
                  <a:latin typeface="Verdana" panose="020B0604030504040204" pitchFamily="34" charset="0"/>
                  <a:sym typeface="+mn-ea"/>
                </a:rPr>
                <a:t>Dancing Links</a:t>
              </a:r>
              <a:r>
                <a:rPr lang="zh-CN" altLang="en-US" sz="1200" dirty="0">
                  <a:solidFill>
                    <a:srgbClr val="000000"/>
                  </a:solidFill>
                  <a:effectLst/>
                  <a:latin typeface="Verdana" panose="020B0604030504040204" pitchFamily="34" charset="0"/>
                  <a:sym typeface="+mn-ea"/>
                </a:rPr>
                <a:t>用的数据结构是</a:t>
              </a:r>
              <a:r>
                <a:rPr lang="zh-CN" altLang="en-US" sz="1200" u="sng" dirty="0">
                  <a:solidFill>
                    <a:srgbClr val="000000"/>
                  </a:solidFill>
                  <a:effectLst/>
                  <a:latin typeface="Verdana" panose="020B0604030504040204" pitchFamily="34" charset="0"/>
                  <a:sym typeface="+mn-ea"/>
                </a:rPr>
                <a:t>交叉十字循环双向链</a:t>
              </a:r>
              <a:r>
                <a:rPr lang="zh-CN" altLang="en-US" sz="1200" dirty="0">
                  <a:solidFill>
                    <a:srgbClr val="000000"/>
                  </a:solidFill>
                  <a:cs typeface="+mn-ea"/>
                  <a:sym typeface="+mn-lt"/>
                </a:rPr>
                <a:t>），提供了一种精确覆盖问题的高校解决方法。较为适用于稀疏矩阵，而数独的难度越大，初局可视作的矩阵自然就越稀疏（这里的矩阵并不是具有和数独相同布局的矩阵，而是将数独转变精确布局问题后得到的矩阵），这样看来自然可以用</a:t>
              </a:r>
              <a:r>
                <a:rPr lang="en-US" altLang="zh-CN" sz="1200" dirty="0">
                  <a:solidFill>
                    <a:srgbClr val="000000"/>
                  </a:solidFill>
                  <a:cs typeface="+mn-ea"/>
                  <a:sym typeface="+mn-lt"/>
                </a:rPr>
                <a:t>DLX</a:t>
              </a:r>
              <a:r>
                <a:rPr lang="zh-CN" altLang="en-US" sz="1200" dirty="0">
                  <a:solidFill>
                    <a:srgbClr val="000000"/>
                  </a:solidFill>
                  <a:cs typeface="+mn-ea"/>
                  <a:sym typeface="+mn-lt"/>
                </a:rPr>
                <a:t>算法来进行求解</a:t>
              </a:r>
              <a:endParaRPr lang="en-US" altLang="zh-CN" sz="1200" dirty="0">
                <a:solidFill>
                  <a:srgbClr val="000000"/>
                </a:solidFill>
                <a:cs typeface="+mn-ea"/>
                <a:sym typeface="+mn-lt"/>
              </a:endParaRPr>
            </a:p>
            <a:p>
              <a:pPr defTabSz="1216660" eaLnBrk="0" fontAlgn="base" hangingPunct="0">
                <a:lnSpc>
                  <a:spcPct val="130000"/>
                </a:lnSpc>
                <a:spcBef>
                  <a:spcPct val="20000"/>
                </a:spcBef>
                <a:spcAft>
                  <a:spcPct val="0"/>
                </a:spcAft>
                <a:defRPr/>
              </a:pPr>
              <a:r>
                <a:rPr lang="en-US" altLang="zh-CN" sz="1200" b="1" dirty="0">
                  <a:solidFill>
                    <a:srgbClr val="000000"/>
                  </a:solidFill>
                  <a:cs typeface="+mn-ea"/>
                  <a:sym typeface="+mn-lt"/>
                </a:rPr>
                <a:t>· </a:t>
              </a:r>
              <a:r>
                <a:rPr lang="zh-CN" altLang="en-US" sz="1200" b="1" dirty="0">
                  <a:solidFill>
                    <a:srgbClr val="000000"/>
                  </a:solidFill>
                  <a:cs typeface="+mn-ea"/>
                  <a:sym typeface="+mn-lt"/>
                </a:rPr>
                <a:t>关键要素：</a:t>
              </a:r>
              <a:endParaRPr lang="en-US" altLang="zh-CN" sz="1200" b="1" dirty="0">
                <a:solidFill>
                  <a:srgbClr val="000000"/>
                </a:solidFill>
                <a:cs typeface="+mn-ea"/>
                <a:sym typeface="+mn-lt"/>
              </a:endParaRPr>
            </a:p>
            <a:p>
              <a:pPr defTabSz="1216660" eaLnBrk="0" fontAlgn="base" hangingPunct="0">
                <a:lnSpc>
                  <a:spcPct val="130000"/>
                </a:lnSpc>
                <a:spcBef>
                  <a:spcPct val="20000"/>
                </a:spcBef>
                <a:spcAft>
                  <a:spcPct val="0"/>
                </a:spcAft>
                <a:defRPr/>
              </a:pPr>
              <a:r>
                <a:rPr lang="zh-CN" altLang="en-US" sz="1200" dirty="0">
                  <a:solidFill>
                    <a:srgbClr val="000000"/>
                  </a:solidFill>
                  <a:cs typeface="+mn-ea"/>
                  <a:sym typeface="+mn-lt"/>
                </a:rPr>
                <a:t>①将数独转化为精确覆盖问题，得到矩阵</a:t>
              </a:r>
              <a:endParaRPr lang="en-US" altLang="zh-CN" sz="1200" dirty="0">
                <a:solidFill>
                  <a:srgbClr val="000000"/>
                </a:solidFill>
                <a:cs typeface="+mn-ea"/>
                <a:sym typeface="+mn-lt"/>
              </a:endParaRPr>
            </a:p>
            <a:p>
              <a:pPr defTabSz="1216660" eaLnBrk="0" fontAlgn="base" hangingPunct="0">
                <a:lnSpc>
                  <a:spcPct val="130000"/>
                </a:lnSpc>
                <a:spcBef>
                  <a:spcPct val="20000"/>
                </a:spcBef>
                <a:spcAft>
                  <a:spcPct val="0"/>
                </a:spcAft>
                <a:defRPr/>
              </a:pPr>
              <a:r>
                <a:rPr lang="zh-CN" altLang="en-US" sz="1200" dirty="0">
                  <a:solidFill>
                    <a:srgbClr val="000000"/>
                  </a:solidFill>
                  <a:cs typeface="+mn-ea"/>
                  <a:sym typeface="+mn-lt"/>
                </a:rPr>
                <a:t>②运用</a:t>
              </a:r>
              <a:r>
                <a:rPr lang="en-US" altLang="zh-CN" sz="1200" dirty="0">
                  <a:solidFill>
                    <a:srgbClr val="000000"/>
                  </a:solidFill>
                  <a:cs typeface="+mn-ea"/>
                  <a:sym typeface="+mn-lt"/>
                </a:rPr>
                <a:t>DLX</a:t>
              </a:r>
              <a:r>
                <a:rPr lang="zh-CN" altLang="en-US" sz="1200" dirty="0">
                  <a:solidFill>
                    <a:srgbClr val="000000"/>
                  </a:solidFill>
                  <a:cs typeface="+mn-ea"/>
                  <a:sym typeface="+mn-lt"/>
                </a:rPr>
                <a:t>解决精确覆盖问题</a:t>
              </a:r>
              <a:endParaRPr lang="en-US" altLang="zh-CN" sz="1200" dirty="0">
                <a:solidFill>
                  <a:srgbClr val="000000"/>
                </a:solidFill>
                <a:cs typeface="+mn-ea"/>
                <a:sym typeface="+mn-lt"/>
              </a:endParaRPr>
            </a:p>
            <a:p>
              <a:pPr defTabSz="1216660" eaLnBrk="0" fontAlgn="base" hangingPunct="0">
                <a:lnSpc>
                  <a:spcPct val="130000"/>
                </a:lnSpc>
                <a:spcBef>
                  <a:spcPct val="20000"/>
                </a:spcBef>
                <a:spcAft>
                  <a:spcPct val="0"/>
                </a:spcAft>
                <a:defRPr/>
              </a:pPr>
              <a:r>
                <a:rPr lang="zh-CN" altLang="en-US" sz="1200" dirty="0">
                  <a:solidFill>
                    <a:srgbClr val="000000"/>
                  </a:solidFill>
                  <a:cs typeface="+mn-ea"/>
                  <a:sym typeface="+mn-lt"/>
                </a:rPr>
                <a:t>③将精确覆盖问题得到的解转换为数独的解</a:t>
              </a:r>
              <a:endParaRPr lang="zh-CN" altLang="en-US" sz="1200" dirty="0">
                <a:solidFill>
                  <a:schemeClr val="bg1"/>
                </a:solidFill>
                <a:latin typeface="思源黑体 CN Normal" panose="020B0400000000000000" pitchFamily="34" charset="-122"/>
                <a:ea typeface="思源黑体 CN Normal" panose="020B0400000000000000" pitchFamily="34" charset="-122"/>
              </a:endParaRPr>
            </a:p>
          </p:txBody>
        </p:sp>
        <p:cxnSp>
          <p:nvCxnSpPr>
            <p:cNvPr id="6" name="直接连接符 5"/>
            <p:cNvCxnSpPr/>
            <p:nvPr/>
          </p:nvCxnSpPr>
          <p:spPr>
            <a:xfrm>
              <a:off x="1983313" y="4937356"/>
              <a:ext cx="72397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aphicFrame>
        <p:nvGraphicFramePr>
          <p:cNvPr id="13" name="图表 12"/>
          <p:cNvGraphicFramePr/>
          <p:nvPr/>
        </p:nvGraphicFramePr>
        <p:xfrm>
          <a:off x="6296025" y="2040824"/>
          <a:ext cx="4463394" cy="2776353"/>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0-#ppt_w/2"/>
                                          </p:val>
                                        </p:tav>
                                        <p:tav tm="100000">
                                          <p:val>
                                            <p:strVal val="#ppt_x"/>
                                          </p:val>
                                        </p:tav>
                                      </p:tavLst>
                                    </p:anim>
                                    <p:anim calcmode="lin" valueType="num">
                                      <p:cBhvr additive="base">
                                        <p:cTn id="8" dur="1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22" presetClass="entr" presetSubtype="8"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1250"/>
                                        <p:tgtEl>
                                          <p:spTgt spid="14"/>
                                        </p:tgtEl>
                                      </p:cBhvr>
                                    </p:animEffect>
                                  </p:childTnLst>
                                </p:cTn>
                              </p:par>
                            </p:childTnLst>
                          </p:cTn>
                        </p:par>
                        <p:par>
                          <p:cTn id="13" fill="hold">
                            <p:stCondLst>
                              <p:cond delay="30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3500"/>
                            </p:stCondLst>
                            <p:childTnLst>
                              <p:par>
                                <p:cTn id="18" presetID="10"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Graphic spid="13"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6873498" y="1592177"/>
            <a:ext cx="4623177" cy="1200329"/>
            <a:chOff x="8702351" y="1592177"/>
            <a:chExt cx="2794324" cy="1200329"/>
          </a:xfrm>
        </p:grpSpPr>
        <p:sp>
          <p:nvSpPr>
            <p:cNvPr id="8" name="文本框 7"/>
            <p:cNvSpPr txBox="1"/>
            <p:nvPr/>
          </p:nvSpPr>
          <p:spPr>
            <a:xfrm>
              <a:off x="8702351" y="1592177"/>
              <a:ext cx="2794324" cy="1200329"/>
            </a:xfrm>
            <a:prstGeom prst="rect">
              <a:avLst/>
            </a:prstGeom>
            <a:noFill/>
          </p:spPr>
          <p:txBody>
            <a:bodyPr wrap="square" rtlCol="0">
              <a:spAutoFit/>
            </a:bodyPr>
            <a:lstStyle/>
            <a:p>
              <a:pPr algn="r"/>
              <a:r>
                <a:rPr lang="zh-CN" altLang="en-US" sz="3600" dirty="0">
                  <a:solidFill>
                    <a:schemeClr val="bg1"/>
                  </a:solidFill>
                  <a:latin typeface="思源黑体 CN Normal" panose="020B0400000000000000" pitchFamily="34" charset="-122"/>
                  <a:ea typeface="思源黑体 CN Normal" panose="020B0400000000000000" pitchFamily="34" charset="-122"/>
                </a:rPr>
                <a:t>数独转化为精确覆盖</a:t>
              </a:r>
            </a:p>
          </p:txBody>
        </p:sp>
        <p:cxnSp>
          <p:nvCxnSpPr>
            <p:cNvPr id="9" name="直接连接符 8"/>
            <p:cNvCxnSpPr/>
            <p:nvPr/>
          </p:nvCxnSpPr>
          <p:spPr>
            <a:xfrm>
              <a:off x="10664748" y="2392396"/>
              <a:ext cx="72397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4690110" y="337621"/>
            <a:ext cx="4475480" cy="811530"/>
            <a:chOff x="4690163" y="283379"/>
            <a:chExt cx="4296410" cy="852688"/>
          </a:xfrm>
        </p:grpSpPr>
        <p:sp>
          <p:nvSpPr>
            <p:cNvPr id="20" name="文本框 19"/>
            <p:cNvSpPr txBox="1"/>
            <p:nvPr/>
          </p:nvSpPr>
          <p:spPr>
            <a:xfrm>
              <a:off x="4690163" y="283379"/>
              <a:ext cx="4296410" cy="852688"/>
            </a:xfrm>
            <a:prstGeom prst="rect">
              <a:avLst/>
            </a:prstGeom>
            <a:noFill/>
          </p:spPr>
          <p:txBody>
            <a:bodyPr wrap="square" rtlCol="0">
              <a:spAutoFit/>
            </a:bodyPr>
            <a:lstStyle/>
            <a:p>
              <a:pPr fontAlgn="base">
                <a:lnSpc>
                  <a:spcPct val="130000"/>
                </a:lnSpc>
                <a:defRPr/>
              </a:pPr>
              <a:r>
                <a:rPr lang="en-US" altLang="zh-CN" sz="3600" b="1" dirty="0">
                  <a:solidFill>
                    <a:schemeClr val="bg1"/>
                  </a:solidFill>
                  <a:cs typeface="+mn-ea"/>
                  <a:sym typeface="+mn-lt"/>
                </a:rPr>
                <a:t>DLX</a:t>
              </a:r>
              <a:r>
                <a:rPr lang="zh-CN" altLang="en-US" sz="3600" b="1" dirty="0">
                  <a:solidFill>
                    <a:schemeClr val="bg1"/>
                  </a:solidFill>
                  <a:cs typeface="+mn-ea"/>
                  <a:sym typeface="+mn-lt"/>
                </a:rPr>
                <a:t>算法求解数独</a:t>
              </a:r>
              <a:endParaRPr lang="zh-CN" altLang="en-US" sz="3600" dirty="0">
                <a:solidFill>
                  <a:schemeClr val="bg1"/>
                </a:solidFill>
              </a:endParaRPr>
            </a:p>
          </p:txBody>
        </p:sp>
        <p:sp>
          <p:nvSpPr>
            <p:cNvPr id="21" name="文本框 20"/>
            <p:cNvSpPr txBox="1"/>
            <p:nvPr/>
          </p:nvSpPr>
          <p:spPr>
            <a:xfrm>
              <a:off x="4690163" y="283588"/>
              <a:ext cx="3570339" cy="306705"/>
            </a:xfrm>
            <a:prstGeom prst="rect">
              <a:avLst/>
            </a:prstGeom>
            <a:noFill/>
          </p:spPr>
          <p:txBody>
            <a:bodyPr wrap="square" rtlCol="0">
              <a:spAutoFit/>
            </a:bodyPr>
            <a:lstStyle/>
            <a:p>
              <a:pPr algn="ctr"/>
              <a:endParaRPr lang="zh-CN" altLang="en-US" sz="1400" dirty="0">
                <a:solidFill>
                  <a:schemeClr val="accent1"/>
                </a:solidFill>
              </a:endParaRPr>
            </a:p>
          </p:txBody>
        </p:sp>
      </p:grpSp>
      <p:sp>
        <p:nvSpPr>
          <p:cNvPr id="6" name="文本框 5">
            <a:extLst>
              <a:ext uri="{FF2B5EF4-FFF2-40B4-BE49-F238E27FC236}">
                <a16:creationId xmlns:a16="http://schemas.microsoft.com/office/drawing/2014/main" id="{77BDA785-86EA-460A-B588-1EDEC825A432}"/>
              </a:ext>
            </a:extLst>
          </p:cNvPr>
          <p:cNvSpPr txBox="1"/>
          <p:nvPr/>
        </p:nvSpPr>
        <p:spPr>
          <a:xfrm>
            <a:off x="400683" y="2662401"/>
            <a:ext cx="4951493" cy="3139321"/>
          </a:xfrm>
          <a:prstGeom prst="rect">
            <a:avLst/>
          </a:prstGeom>
          <a:noFill/>
        </p:spPr>
        <p:txBody>
          <a:bodyPr wrap="square" rtlCol="0">
            <a:spAutoFit/>
          </a:bodyPr>
          <a:lstStyle/>
          <a:p>
            <a:r>
              <a:rPr lang="en-US" altLang="zh-CN" sz="1800" dirty="0">
                <a:solidFill>
                  <a:schemeClr val="bg1"/>
                </a:solidFill>
                <a:effectLst/>
                <a:ea typeface="等线" panose="02010600030101010101" pitchFamily="2" charset="-122"/>
                <a:cs typeface="Times New Roman" panose="02020603050405020304" pitchFamily="18" charset="0"/>
              </a:rPr>
              <a:t>&gt;</a:t>
            </a:r>
            <a:r>
              <a:rPr lang="zh-CN" altLang="zh-CN" sz="1800" dirty="0">
                <a:solidFill>
                  <a:schemeClr val="bg1"/>
                </a:solidFill>
                <a:effectLst/>
                <a:ea typeface="等线" panose="02010600030101010101" pitchFamily="2" charset="-122"/>
                <a:cs typeface="Times New Roman" panose="02020603050405020304" pitchFamily="18" charset="0"/>
              </a:rPr>
              <a:t>用第</a:t>
            </a:r>
            <a:r>
              <a:rPr lang="en-US" altLang="zh-CN" sz="1800" dirty="0">
                <a:solidFill>
                  <a:schemeClr val="bg1"/>
                </a:solidFill>
                <a:effectLst/>
                <a:ea typeface="等线" panose="02010600030101010101" pitchFamily="2" charset="-122"/>
                <a:cs typeface="Times New Roman" panose="02020603050405020304" pitchFamily="18" charset="0"/>
              </a:rPr>
              <a:t>1-81</a:t>
            </a:r>
            <a:r>
              <a:rPr lang="zh-CN" altLang="zh-CN" sz="1800" dirty="0">
                <a:solidFill>
                  <a:schemeClr val="bg1"/>
                </a:solidFill>
                <a:effectLst/>
                <a:ea typeface="等线" panose="02010600030101010101" pitchFamily="2" charset="-122"/>
                <a:cs typeface="Times New Roman" panose="02020603050405020304" pitchFamily="18" charset="0"/>
              </a:rPr>
              <a:t>列完成了约束条件</a:t>
            </a:r>
            <a:r>
              <a:rPr lang="en-US" altLang="zh-CN" sz="1800" dirty="0">
                <a:solidFill>
                  <a:schemeClr val="bg1"/>
                </a:solidFill>
                <a:effectLst/>
                <a:ea typeface="等线" panose="02010600030101010101" pitchFamily="2" charset="-122"/>
                <a:cs typeface="Times New Roman" panose="02020603050405020304" pitchFamily="18" charset="0"/>
              </a:rPr>
              <a:t>1</a:t>
            </a:r>
            <a:r>
              <a:rPr lang="zh-CN" altLang="zh-CN" sz="1800" dirty="0">
                <a:solidFill>
                  <a:schemeClr val="bg1"/>
                </a:solidFill>
                <a:effectLst/>
                <a:ea typeface="等线" panose="02010600030101010101" pitchFamily="2" charset="-122"/>
                <a:cs typeface="Times New Roman" panose="02020603050405020304" pitchFamily="18" charset="0"/>
              </a:rPr>
              <a:t>：每个格子只能填一个数字</a:t>
            </a:r>
            <a:endParaRPr lang="en-US" altLang="zh-CN" sz="1800" dirty="0">
              <a:solidFill>
                <a:schemeClr val="bg1"/>
              </a:solidFill>
              <a:effectLst/>
              <a:ea typeface="等线" panose="02010600030101010101" pitchFamily="2" charset="-122"/>
              <a:cs typeface="Times New Roman" panose="02020603050405020304" pitchFamily="18" charset="0"/>
            </a:endParaRPr>
          </a:p>
          <a:p>
            <a:endParaRPr lang="en-US" altLang="zh-CN" sz="1800" dirty="0">
              <a:solidFill>
                <a:schemeClr val="bg1"/>
              </a:solidFill>
              <a:effectLst/>
              <a:ea typeface="等线" panose="02010600030101010101" pitchFamily="2" charset="-122"/>
              <a:cs typeface="Times New Roman" panose="02020603050405020304" pitchFamily="18" charset="0"/>
            </a:endParaRPr>
          </a:p>
          <a:p>
            <a:r>
              <a:rPr lang="en-US" altLang="zh-CN" sz="1800" dirty="0">
                <a:solidFill>
                  <a:schemeClr val="bg1"/>
                </a:solidFill>
                <a:effectLst/>
                <a:ea typeface="等线" panose="02010600030101010101" pitchFamily="2" charset="-122"/>
                <a:cs typeface="Times New Roman" panose="02020603050405020304" pitchFamily="18" charset="0"/>
              </a:rPr>
              <a:t>&gt;</a:t>
            </a:r>
            <a:r>
              <a:rPr lang="zh-CN" altLang="zh-CN" sz="1800" dirty="0">
                <a:solidFill>
                  <a:schemeClr val="bg1"/>
                </a:solidFill>
                <a:effectLst/>
                <a:ea typeface="等线" panose="02010600030101010101" pitchFamily="2" charset="-122"/>
                <a:cs typeface="Times New Roman" panose="02020603050405020304" pitchFamily="18" charset="0"/>
              </a:rPr>
              <a:t>用第</a:t>
            </a:r>
            <a:r>
              <a:rPr lang="en-US" altLang="zh-CN" sz="1800" dirty="0">
                <a:solidFill>
                  <a:schemeClr val="bg1"/>
                </a:solidFill>
                <a:effectLst/>
                <a:ea typeface="等线" panose="02010600030101010101" pitchFamily="2" charset="-122"/>
                <a:cs typeface="Times New Roman" panose="02020603050405020304" pitchFamily="18" charset="0"/>
              </a:rPr>
              <a:t>82-162</a:t>
            </a:r>
            <a:r>
              <a:rPr lang="zh-CN" altLang="zh-CN" sz="1800" dirty="0">
                <a:solidFill>
                  <a:schemeClr val="bg1"/>
                </a:solidFill>
                <a:effectLst/>
                <a:ea typeface="等线" panose="02010600030101010101" pitchFamily="2" charset="-122"/>
                <a:cs typeface="Times New Roman" panose="02020603050405020304" pitchFamily="18" charset="0"/>
              </a:rPr>
              <a:t>列（共</a:t>
            </a:r>
            <a:r>
              <a:rPr lang="en-US" altLang="zh-CN" sz="1800" dirty="0">
                <a:solidFill>
                  <a:schemeClr val="bg1"/>
                </a:solidFill>
                <a:effectLst/>
                <a:ea typeface="等线" panose="02010600030101010101" pitchFamily="2" charset="-122"/>
                <a:cs typeface="Times New Roman" panose="02020603050405020304" pitchFamily="18" charset="0"/>
              </a:rPr>
              <a:t>81</a:t>
            </a:r>
            <a:r>
              <a:rPr lang="zh-CN" altLang="zh-CN" sz="1800" dirty="0">
                <a:solidFill>
                  <a:schemeClr val="bg1"/>
                </a:solidFill>
                <a:effectLst/>
                <a:ea typeface="等线" panose="02010600030101010101" pitchFamily="2" charset="-122"/>
                <a:cs typeface="Times New Roman" panose="02020603050405020304" pitchFamily="18" charset="0"/>
              </a:rPr>
              <a:t>列）完成了约束条件</a:t>
            </a:r>
            <a:r>
              <a:rPr lang="en-US" altLang="zh-CN" sz="1800" dirty="0">
                <a:solidFill>
                  <a:schemeClr val="bg1"/>
                </a:solidFill>
                <a:effectLst/>
                <a:ea typeface="等线" panose="02010600030101010101" pitchFamily="2" charset="-122"/>
                <a:cs typeface="Times New Roman" panose="02020603050405020304" pitchFamily="18" charset="0"/>
              </a:rPr>
              <a:t>2</a:t>
            </a:r>
            <a:r>
              <a:rPr lang="zh-CN" altLang="zh-CN" sz="1800" dirty="0">
                <a:solidFill>
                  <a:schemeClr val="bg1"/>
                </a:solidFill>
                <a:effectLst/>
                <a:ea typeface="等线" panose="02010600030101010101" pitchFamily="2" charset="-122"/>
                <a:cs typeface="Times New Roman" panose="02020603050405020304" pitchFamily="18" charset="0"/>
              </a:rPr>
              <a:t>：每行</a:t>
            </a:r>
            <a:r>
              <a:rPr lang="en-US" altLang="zh-CN" sz="1800" dirty="0">
                <a:solidFill>
                  <a:schemeClr val="bg1"/>
                </a:solidFill>
                <a:effectLst/>
                <a:ea typeface="等线" panose="02010600030101010101" pitchFamily="2" charset="-122"/>
                <a:cs typeface="Times New Roman" panose="02020603050405020304" pitchFamily="18" charset="0"/>
              </a:rPr>
              <a:t>1-9</a:t>
            </a:r>
            <a:r>
              <a:rPr lang="zh-CN" altLang="zh-CN" sz="1800" dirty="0">
                <a:solidFill>
                  <a:schemeClr val="bg1"/>
                </a:solidFill>
                <a:effectLst/>
                <a:ea typeface="等线" panose="02010600030101010101" pitchFamily="2" charset="-122"/>
                <a:cs typeface="Times New Roman" panose="02020603050405020304" pitchFamily="18" charset="0"/>
              </a:rPr>
              <a:t>的这</a:t>
            </a:r>
            <a:r>
              <a:rPr lang="en-US" altLang="zh-CN" sz="1800" dirty="0">
                <a:solidFill>
                  <a:schemeClr val="bg1"/>
                </a:solidFill>
                <a:effectLst/>
                <a:ea typeface="等线" panose="02010600030101010101" pitchFamily="2" charset="-122"/>
                <a:cs typeface="Times New Roman" panose="02020603050405020304" pitchFamily="18" charset="0"/>
              </a:rPr>
              <a:t>9</a:t>
            </a:r>
            <a:r>
              <a:rPr lang="zh-CN" altLang="zh-CN" sz="1800" dirty="0">
                <a:solidFill>
                  <a:schemeClr val="bg1"/>
                </a:solidFill>
                <a:effectLst/>
                <a:ea typeface="等线" panose="02010600030101010101" pitchFamily="2" charset="-122"/>
                <a:cs typeface="Times New Roman" panose="02020603050405020304" pitchFamily="18" charset="0"/>
              </a:rPr>
              <a:t>个数字都得填一遍</a:t>
            </a:r>
            <a:endParaRPr lang="en-US" altLang="zh-CN" sz="1800" dirty="0">
              <a:solidFill>
                <a:schemeClr val="bg1"/>
              </a:solidFill>
              <a:effectLst/>
              <a:ea typeface="等线" panose="02010600030101010101" pitchFamily="2" charset="-122"/>
              <a:cs typeface="Times New Roman" panose="02020603050405020304" pitchFamily="18" charset="0"/>
            </a:endParaRPr>
          </a:p>
          <a:p>
            <a:endParaRPr lang="en-US" altLang="zh-CN" dirty="0">
              <a:solidFill>
                <a:schemeClr val="bg1"/>
              </a:solidFill>
              <a:ea typeface="等线" panose="02010600030101010101" pitchFamily="2" charset="-122"/>
              <a:cs typeface="Times New Roman" panose="02020603050405020304" pitchFamily="18" charset="0"/>
            </a:endParaRPr>
          </a:p>
          <a:p>
            <a:r>
              <a:rPr lang="en-US" altLang="zh-CN" sz="1800" dirty="0">
                <a:solidFill>
                  <a:schemeClr val="bg1"/>
                </a:solidFill>
                <a:effectLst/>
                <a:ea typeface="等线" panose="02010600030101010101" pitchFamily="2" charset="-122"/>
                <a:cs typeface="Times New Roman" panose="02020603050405020304" pitchFamily="18" charset="0"/>
              </a:rPr>
              <a:t>&gt;</a:t>
            </a:r>
            <a:r>
              <a:rPr lang="zh-CN" altLang="zh-CN" sz="1800" dirty="0">
                <a:solidFill>
                  <a:schemeClr val="bg1"/>
                </a:solidFill>
                <a:effectLst/>
                <a:ea typeface="等线" panose="02010600030101010101" pitchFamily="2" charset="-122"/>
                <a:cs typeface="Times New Roman" panose="02020603050405020304" pitchFamily="18" charset="0"/>
              </a:rPr>
              <a:t>用第</a:t>
            </a:r>
            <a:r>
              <a:rPr lang="en-US" altLang="zh-CN" sz="1800" dirty="0">
                <a:solidFill>
                  <a:schemeClr val="bg1"/>
                </a:solidFill>
                <a:effectLst/>
                <a:ea typeface="等线" panose="02010600030101010101" pitchFamily="2" charset="-122"/>
                <a:cs typeface="Times New Roman" panose="02020603050405020304" pitchFamily="18" charset="0"/>
              </a:rPr>
              <a:t>163-243</a:t>
            </a:r>
            <a:r>
              <a:rPr lang="zh-CN" altLang="zh-CN" sz="1800" dirty="0">
                <a:solidFill>
                  <a:schemeClr val="bg1"/>
                </a:solidFill>
                <a:effectLst/>
                <a:ea typeface="等线" panose="02010600030101010101" pitchFamily="2" charset="-122"/>
                <a:cs typeface="Times New Roman" panose="02020603050405020304" pitchFamily="18" charset="0"/>
              </a:rPr>
              <a:t>列（共</a:t>
            </a:r>
            <a:r>
              <a:rPr lang="en-US" altLang="zh-CN" sz="1800" dirty="0">
                <a:solidFill>
                  <a:schemeClr val="bg1"/>
                </a:solidFill>
                <a:effectLst/>
                <a:ea typeface="等线" panose="02010600030101010101" pitchFamily="2" charset="-122"/>
                <a:cs typeface="Times New Roman" panose="02020603050405020304" pitchFamily="18" charset="0"/>
              </a:rPr>
              <a:t>81</a:t>
            </a:r>
            <a:r>
              <a:rPr lang="zh-CN" altLang="zh-CN" sz="1800" dirty="0">
                <a:solidFill>
                  <a:schemeClr val="bg1"/>
                </a:solidFill>
                <a:effectLst/>
                <a:ea typeface="等线" panose="02010600030101010101" pitchFamily="2" charset="-122"/>
                <a:cs typeface="Times New Roman" panose="02020603050405020304" pitchFamily="18" charset="0"/>
              </a:rPr>
              <a:t>列）完成了约束条件</a:t>
            </a:r>
            <a:r>
              <a:rPr lang="en-US" altLang="zh-CN" sz="1800" dirty="0">
                <a:solidFill>
                  <a:schemeClr val="bg1"/>
                </a:solidFill>
                <a:effectLst/>
                <a:ea typeface="等线" panose="02010600030101010101" pitchFamily="2" charset="-122"/>
                <a:cs typeface="Times New Roman" panose="02020603050405020304" pitchFamily="18" charset="0"/>
              </a:rPr>
              <a:t>3</a:t>
            </a:r>
            <a:r>
              <a:rPr lang="zh-CN" altLang="zh-CN" sz="1800" dirty="0">
                <a:solidFill>
                  <a:schemeClr val="bg1"/>
                </a:solidFill>
                <a:effectLst/>
                <a:ea typeface="等线" panose="02010600030101010101" pitchFamily="2" charset="-122"/>
                <a:cs typeface="Times New Roman" panose="02020603050405020304" pitchFamily="18" charset="0"/>
              </a:rPr>
              <a:t>：每列</a:t>
            </a:r>
            <a:r>
              <a:rPr lang="en-US" altLang="zh-CN" sz="1800" dirty="0">
                <a:solidFill>
                  <a:schemeClr val="bg1"/>
                </a:solidFill>
                <a:effectLst/>
                <a:ea typeface="等线" panose="02010600030101010101" pitchFamily="2" charset="-122"/>
                <a:cs typeface="Times New Roman" panose="02020603050405020304" pitchFamily="18" charset="0"/>
              </a:rPr>
              <a:t>1-9</a:t>
            </a:r>
            <a:r>
              <a:rPr lang="zh-CN" altLang="zh-CN" sz="1800" dirty="0">
                <a:solidFill>
                  <a:schemeClr val="bg1"/>
                </a:solidFill>
                <a:effectLst/>
                <a:ea typeface="等线" panose="02010600030101010101" pitchFamily="2" charset="-122"/>
                <a:cs typeface="Times New Roman" panose="02020603050405020304" pitchFamily="18" charset="0"/>
              </a:rPr>
              <a:t>的这</a:t>
            </a:r>
            <a:r>
              <a:rPr lang="en-US" altLang="zh-CN" sz="1800" dirty="0">
                <a:solidFill>
                  <a:schemeClr val="bg1"/>
                </a:solidFill>
                <a:effectLst/>
                <a:ea typeface="等线" panose="02010600030101010101" pitchFamily="2" charset="-122"/>
                <a:cs typeface="Times New Roman" panose="02020603050405020304" pitchFamily="18" charset="0"/>
              </a:rPr>
              <a:t>9</a:t>
            </a:r>
            <a:r>
              <a:rPr lang="zh-CN" altLang="zh-CN" sz="1800" dirty="0">
                <a:solidFill>
                  <a:schemeClr val="bg1"/>
                </a:solidFill>
                <a:effectLst/>
                <a:ea typeface="等线" panose="02010600030101010101" pitchFamily="2" charset="-122"/>
                <a:cs typeface="Times New Roman" panose="02020603050405020304" pitchFamily="18" charset="0"/>
              </a:rPr>
              <a:t>个数字都得填一遍</a:t>
            </a:r>
            <a:endParaRPr lang="en-US" altLang="zh-CN" sz="1800" dirty="0">
              <a:solidFill>
                <a:schemeClr val="bg1"/>
              </a:solidFill>
              <a:effectLst/>
              <a:ea typeface="等线" panose="02010600030101010101" pitchFamily="2" charset="-122"/>
              <a:cs typeface="Times New Roman" panose="02020603050405020304" pitchFamily="18" charset="0"/>
            </a:endParaRPr>
          </a:p>
          <a:p>
            <a:endParaRPr lang="en-US" altLang="zh-CN" sz="1800" dirty="0">
              <a:solidFill>
                <a:schemeClr val="bg1"/>
              </a:solidFill>
              <a:effectLst/>
              <a:ea typeface="等线" panose="02010600030101010101" pitchFamily="2" charset="-122"/>
              <a:cs typeface="Times New Roman" panose="02020603050405020304" pitchFamily="18" charset="0"/>
            </a:endParaRPr>
          </a:p>
          <a:p>
            <a:r>
              <a:rPr lang="en-US" altLang="zh-CN" sz="1800" dirty="0">
                <a:solidFill>
                  <a:schemeClr val="bg1"/>
                </a:solidFill>
                <a:effectLst/>
                <a:ea typeface="等线" panose="02010600030101010101" pitchFamily="2" charset="-122"/>
                <a:cs typeface="Times New Roman" panose="02020603050405020304" pitchFamily="18" charset="0"/>
              </a:rPr>
              <a:t>&gt;</a:t>
            </a:r>
            <a:r>
              <a:rPr lang="zh-CN" altLang="zh-CN" sz="1800" dirty="0">
                <a:solidFill>
                  <a:schemeClr val="bg1"/>
                </a:solidFill>
                <a:effectLst/>
                <a:ea typeface="等线" panose="02010600030101010101" pitchFamily="2" charset="-122"/>
                <a:cs typeface="Times New Roman" panose="02020603050405020304" pitchFamily="18" charset="0"/>
              </a:rPr>
              <a:t>用第</a:t>
            </a:r>
            <a:r>
              <a:rPr lang="en-US" altLang="zh-CN" sz="1800" dirty="0">
                <a:solidFill>
                  <a:schemeClr val="bg1"/>
                </a:solidFill>
                <a:effectLst/>
                <a:ea typeface="等线" panose="02010600030101010101" pitchFamily="2" charset="-122"/>
                <a:cs typeface="Times New Roman" panose="02020603050405020304" pitchFamily="18" charset="0"/>
              </a:rPr>
              <a:t>244-324</a:t>
            </a:r>
            <a:r>
              <a:rPr lang="zh-CN" altLang="zh-CN" sz="1800" dirty="0">
                <a:solidFill>
                  <a:schemeClr val="bg1"/>
                </a:solidFill>
                <a:effectLst/>
                <a:ea typeface="等线" panose="02010600030101010101" pitchFamily="2" charset="-122"/>
                <a:cs typeface="Times New Roman" panose="02020603050405020304" pitchFamily="18" charset="0"/>
              </a:rPr>
              <a:t>列（共</a:t>
            </a:r>
            <a:r>
              <a:rPr lang="en-US" altLang="zh-CN" sz="1800" dirty="0">
                <a:solidFill>
                  <a:schemeClr val="bg1"/>
                </a:solidFill>
                <a:effectLst/>
                <a:ea typeface="等线" panose="02010600030101010101" pitchFamily="2" charset="-122"/>
                <a:cs typeface="Times New Roman" panose="02020603050405020304" pitchFamily="18" charset="0"/>
              </a:rPr>
              <a:t>81</a:t>
            </a:r>
            <a:r>
              <a:rPr lang="zh-CN" altLang="zh-CN" sz="1800" dirty="0">
                <a:solidFill>
                  <a:schemeClr val="bg1"/>
                </a:solidFill>
                <a:effectLst/>
                <a:ea typeface="等线" panose="02010600030101010101" pitchFamily="2" charset="-122"/>
                <a:cs typeface="Times New Roman" panose="02020603050405020304" pitchFamily="18" charset="0"/>
              </a:rPr>
              <a:t>列）完成了约束条件</a:t>
            </a:r>
            <a:r>
              <a:rPr lang="en-US" altLang="zh-CN" sz="1800" dirty="0">
                <a:solidFill>
                  <a:schemeClr val="bg1"/>
                </a:solidFill>
                <a:effectLst/>
                <a:ea typeface="等线" panose="02010600030101010101" pitchFamily="2" charset="-122"/>
                <a:cs typeface="Times New Roman" panose="02020603050405020304" pitchFamily="18" charset="0"/>
              </a:rPr>
              <a:t>4</a:t>
            </a:r>
            <a:r>
              <a:rPr lang="zh-CN" altLang="zh-CN" sz="1800" dirty="0">
                <a:solidFill>
                  <a:schemeClr val="bg1"/>
                </a:solidFill>
                <a:effectLst/>
                <a:ea typeface="等线" panose="02010600030101010101" pitchFamily="2" charset="-122"/>
                <a:cs typeface="Times New Roman" panose="02020603050405020304" pitchFamily="18" charset="0"/>
              </a:rPr>
              <a:t>：每宫</a:t>
            </a:r>
            <a:r>
              <a:rPr lang="en-US" altLang="zh-CN" sz="1800" dirty="0">
                <a:solidFill>
                  <a:schemeClr val="bg1"/>
                </a:solidFill>
                <a:effectLst/>
                <a:ea typeface="等线" panose="02010600030101010101" pitchFamily="2" charset="-122"/>
                <a:cs typeface="Times New Roman" panose="02020603050405020304" pitchFamily="18" charset="0"/>
              </a:rPr>
              <a:t>1-9</a:t>
            </a:r>
            <a:r>
              <a:rPr lang="zh-CN" altLang="zh-CN" sz="1800" dirty="0">
                <a:solidFill>
                  <a:schemeClr val="bg1"/>
                </a:solidFill>
                <a:effectLst/>
                <a:ea typeface="等线" panose="02010600030101010101" pitchFamily="2" charset="-122"/>
                <a:cs typeface="Times New Roman" panose="02020603050405020304" pitchFamily="18" charset="0"/>
              </a:rPr>
              <a:t>的这</a:t>
            </a:r>
            <a:r>
              <a:rPr lang="en-US" altLang="zh-CN" sz="1800" dirty="0">
                <a:solidFill>
                  <a:schemeClr val="bg1"/>
                </a:solidFill>
                <a:effectLst/>
                <a:ea typeface="等线" panose="02010600030101010101" pitchFamily="2" charset="-122"/>
                <a:cs typeface="Times New Roman" panose="02020603050405020304" pitchFamily="18" charset="0"/>
              </a:rPr>
              <a:t>9</a:t>
            </a:r>
            <a:r>
              <a:rPr lang="zh-CN" altLang="zh-CN" sz="1800" dirty="0">
                <a:solidFill>
                  <a:schemeClr val="bg1"/>
                </a:solidFill>
                <a:effectLst/>
                <a:ea typeface="等线" panose="02010600030101010101" pitchFamily="2" charset="-122"/>
                <a:cs typeface="Times New Roman" panose="02020603050405020304" pitchFamily="18" charset="0"/>
              </a:rPr>
              <a:t>个数字都得填一遍</a:t>
            </a:r>
            <a:endParaRPr lang="zh-CN" altLang="en-US" dirty="0">
              <a:solidFill>
                <a:schemeClr val="bg1"/>
              </a:solidFill>
            </a:endParaRPr>
          </a:p>
        </p:txBody>
      </p:sp>
      <p:pic>
        <p:nvPicPr>
          <p:cNvPr id="5" name="图片 4">
            <a:extLst>
              <a:ext uri="{FF2B5EF4-FFF2-40B4-BE49-F238E27FC236}">
                <a16:creationId xmlns:a16="http://schemas.microsoft.com/office/drawing/2014/main" id="{F856A22A-6154-4E5B-9391-E61EAED69C03}"/>
              </a:ext>
            </a:extLst>
          </p:cNvPr>
          <p:cNvPicPr>
            <a:picLocks noChangeAspect="1"/>
          </p:cNvPicPr>
          <p:nvPr/>
        </p:nvPicPr>
        <p:blipFill>
          <a:blip r:embed="rId3"/>
          <a:stretch>
            <a:fillRect/>
          </a:stretch>
        </p:blipFill>
        <p:spPr>
          <a:xfrm>
            <a:off x="5352176" y="2607948"/>
            <a:ext cx="6503313" cy="341534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right)">
                                      <p:cBhvr>
                                        <p:cTn id="7" dur="1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57626" y="2194092"/>
            <a:ext cx="1327150" cy="1305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6274336" y="2194092"/>
            <a:ext cx="1338580" cy="1305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p:cNvSpPr/>
          <p:nvPr/>
        </p:nvSpPr>
        <p:spPr>
          <a:xfrm>
            <a:off x="4662071" y="3733332"/>
            <a:ext cx="1306195" cy="1358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6290846" y="3733332"/>
            <a:ext cx="1347470" cy="1358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7" name="直接连接符 6"/>
          <p:cNvCxnSpPr/>
          <p:nvPr/>
        </p:nvCxnSpPr>
        <p:spPr>
          <a:xfrm>
            <a:off x="2533741" y="3579831"/>
            <a:ext cx="6820929" cy="0"/>
          </a:xfrm>
          <a:prstGeom prst="line">
            <a:avLst/>
          </a:prstGeom>
          <a:ln w="12700">
            <a:solidFill>
              <a:schemeClr val="bg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6096000" y="1372443"/>
            <a:ext cx="0" cy="4942143"/>
          </a:xfrm>
          <a:prstGeom prst="line">
            <a:avLst/>
          </a:prstGeom>
          <a:ln w="12700">
            <a:solidFill>
              <a:schemeClr val="bg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26" name="Freeform 77"/>
          <p:cNvSpPr>
            <a:spLocks noEditPoints="1"/>
          </p:cNvSpPr>
          <p:nvPr/>
        </p:nvSpPr>
        <p:spPr bwMode="auto">
          <a:xfrm>
            <a:off x="4755752" y="2250410"/>
            <a:ext cx="897945" cy="827393"/>
          </a:xfrm>
          <a:custGeom>
            <a:avLst/>
            <a:gdLst>
              <a:gd name="T0" fmla="*/ 93 w 140"/>
              <a:gd name="T1" fmla="*/ 57 h 129"/>
              <a:gd name="T2" fmla="*/ 75 w 140"/>
              <a:gd name="T3" fmla="*/ 54 h 129"/>
              <a:gd name="T4" fmla="*/ 79 w 140"/>
              <a:gd name="T5" fmla="*/ 38 h 129"/>
              <a:gd name="T6" fmla="*/ 65 w 140"/>
              <a:gd name="T7" fmla="*/ 33 h 129"/>
              <a:gd name="T8" fmla="*/ 50 w 140"/>
              <a:gd name="T9" fmla="*/ 43 h 129"/>
              <a:gd name="T10" fmla="*/ 41 w 140"/>
              <a:gd name="T11" fmla="*/ 30 h 129"/>
              <a:gd name="T12" fmla="*/ 28 w 140"/>
              <a:gd name="T13" fmla="*/ 36 h 129"/>
              <a:gd name="T14" fmla="*/ 24 w 140"/>
              <a:gd name="T15" fmla="*/ 54 h 129"/>
              <a:gd name="T16" fmla="*/ 9 w 140"/>
              <a:gd name="T17" fmla="*/ 50 h 129"/>
              <a:gd name="T18" fmla="*/ 4 w 140"/>
              <a:gd name="T19" fmla="*/ 64 h 129"/>
              <a:gd name="T20" fmla="*/ 14 w 140"/>
              <a:gd name="T21" fmla="*/ 79 h 129"/>
              <a:gd name="T22" fmla="*/ 0 w 140"/>
              <a:gd name="T23" fmla="*/ 88 h 129"/>
              <a:gd name="T24" fmla="*/ 7 w 140"/>
              <a:gd name="T25" fmla="*/ 101 h 129"/>
              <a:gd name="T26" fmla="*/ 25 w 140"/>
              <a:gd name="T27" fmla="*/ 105 h 129"/>
              <a:gd name="T28" fmla="*/ 21 w 140"/>
              <a:gd name="T29" fmla="*/ 120 h 129"/>
              <a:gd name="T30" fmla="*/ 35 w 140"/>
              <a:gd name="T31" fmla="*/ 125 h 129"/>
              <a:gd name="T32" fmla="*/ 50 w 140"/>
              <a:gd name="T33" fmla="*/ 115 h 129"/>
              <a:gd name="T34" fmla="*/ 59 w 140"/>
              <a:gd name="T35" fmla="*/ 129 h 129"/>
              <a:gd name="T36" fmla="*/ 72 w 140"/>
              <a:gd name="T37" fmla="*/ 122 h 129"/>
              <a:gd name="T38" fmla="*/ 75 w 140"/>
              <a:gd name="T39" fmla="*/ 104 h 129"/>
              <a:gd name="T40" fmla="*/ 91 w 140"/>
              <a:gd name="T41" fmla="*/ 108 h 129"/>
              <a:gd name="T42" fmla="*/ 96 w 140"/>
              <a:gd name="T43" fmla="*/ 94 h 129"/>
              <a:gd name="T44" fmla="*/ 86 w 140"/>
              <a:gd name="T45" fmla="*/ 79 h 129"/>
              <a:gd name="T46" fmla="*/ 99 w 140"/>
              <a:gd name="T47" fmla="*/ 70 h 129"/>
              <a:gd name="T48" fmla="*/ 56 w 140"/>
              <a:gd name="T49" fmla="*/ 100 h 129"/>
              <a:gd name="T50" fmla="*/ 44 w 140"/>
              <a:gd name="T51" fmla="*/ 59 h 129"/>
              <a:gd name="T52" fmla="*/ 56 w 140"/>
              <a:gd name="T53" fmla="*/ 100 h 129"/>
              <a:gd name="T54" fmla="*/ 54 w 140"/>
              <a:gd name="T55" fmla="*/ 94 h 129"/>
              <a:gd name="T56" fmla="*/ 45 w 140"/>
              <a:gd name="T57" fmla="*/ 64 h 129"/>
              <a:gd name="T58" fmla="*/ 139 w 140"/>
              <a:gd name="T59" fmla="*/ 41 h 129"/>
              <a:gd name="T60" fmla="*/ 132 w 140"/>
              <a:gd name="T61" fmla="*/ 31 h 129"/>
              <a:gd name="T62" fmla="*/ 137 w 140"/>
              <a:gd name="T63" fmla="*/ 20 h 129"/>
              <a:gd name="T64" fmla="*/ 133 w 140"/>
              <a:gd name="T65" fmla="*/ 11 h 129"/>
              <a:gd name="T66" fmla="*/ 122 w 140"/>
              <a:gd name="T67" fmla="*/ 14 h 129"/>
              <a:gd name="T68" fmla="*/ 111 w 140"/>
              <a:gd name="T69" fmla="*/ 2 h 129"/>
              <a:gd name="T70" fmla="*/ 101 w 140"/>
              <a:gd name="T71" fmla="*/ 1 h 129"/>
              <a:gd name="T72" fmla="*/ 99 w 140"/>
              <a:gd name="T73" fmla="*/ 12 h 129"/>
              <a:gd name="T74" fmla="*/ 82 w 140"/>
              <a:gd name="T75" fmla="*/ 15 h 129"/>
              <a:gd name="T76" fmla="*/ 77 w 140"/>
              <a:gd name="T77" fmla="*/ 23 h 129"/>
              <a:gd name="T78" fmla="*/ 85 w 140"/>
              <a:gd name="T79" fmla="*/ 31 h 129"/>
              <a:gd name="T80" fmla="*/ 86 w 140"/>
              <a:gd name="T81" fmla="*/ 40 h 129"/>
              <a:gd name="T82" fmla="*/ 79 w 140"/>
              <a:gd name="T83" fmla="*/ 50 h 129"/>
              <a:gd name="T84" fmla="*/ 86 w 140"/>
              <a:gd name="T85" fmla="*/ 56 h 129"/>
              <a:gd name="T86" fmla="*/ 103 w 140"/>
              <a:gd name="T87" fmla="*/ 56 h 129"/>
              <a:gd name="T88" fmla="*/ 108 w 140"/>
              <a:gd name="T89" fmla="*/ 67 h 129"/>
              <a:gd name="T90" fmla="*/ 117 w 140"/>
              <a:gd name="T91" fmla="*/ 64 h 129"/>
              <a:gd name="T92" fmla="*/ 126 w 140"/>
              <a:gd name="T93" fmla="*/ 49 h 129"/>
              <a:gd name="T94" fmla="*/ 137 w 140"/>
              <a:gd name="T95" fmla="*/ 50 h 129"/>
              <a:gd name="T96" fmla="*/ 139 w 140"/>
              <a:gd name="T97" fmla="*/ 41 h 129"/>
              <a:gd name="T98" fmla="*/ 96 w 140"/>
              <a:gd name="T99" fmla="*/ 35 h 129"/>
              <a:gd name="T100" fmla="*/ 121 w 140"/>
              <a:gd name="T101" fmla="*/ 3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 h="129">
                <a:moveTo>
                  <a:pt x="96" y="59"/>
                </a:moveTo>
                <a:cubicBezTo>
                  <a:pt x="96" y="58"/>
                  <a:pt x="94" y="57"/>
                  <a:pt x="93" y="57"/>
                </a:cubicBezTo>
                <a:cubicBezTo>
                  <a:pt x="80" y="59"/>
                  <a:pt x="80" y="59"/>
                  <a:pt x="80" y="59"/>
                </a:cubicBezTo>
                <a:cubicBezTo>
                  <a:pt x="78" y="57"/>
                  <a:pt x="77" y="55"/>
                  <a:pt x="75" y="54"/>
                </a:cubicBezTo>
                <a:cubicBezTo>
                  <a:pt x="80" y="41"/>
                  <a:pt x="80" y="41"/>
                  <a:pt x="80" y="41"/>
                </a:cubicBezTo>
                <a:cubicBezTo>
                  <a:pt x="80" y="40"/>
                  <a:pt x="80" y="39"/>
                  <a:pt x="79" y="38"/>
                </a:cubicBezTo>
                <a:cubicBezTo>
                  <a:pt x="68" y="32"/>
                  <a:pt x="68" y="32"/>
                  <a:pt x="68" y="32"/>
                </a:cubicBezTo>
                <a:cubicBezTo>
                  <a:pt x="67" y="32"/>
                  <a:pt x="65" y="32"/>
                  <a:pt x="65" y="33"/>
                </a:cubicBezTo>
                <a:cubicBezTo>
                  <a:pt x="57" y="44"/>
                  <a:pt x="57" y="44"/>
                  <a:pt x="57" y="44"/>
                </a:cubicBezTo>
                <a:cubicBezTo>
                  <a:pt x="55" y="44"/>
                  <a:pt x="52" y="43"/>
                  <a:pt x="50" y="43"/>
                </a:cubicBezTo>
                <a:cubicBezTo>
                  <a:pt x="44" y="31"/>
                  <a:pt x="44" y="31"/>
                  <a:pt x="44" y="31"/>
                </a:cubicBezTo>
                <a:cubicBezTo>
                  <a:pt x="44" y="30"/>
                  <a:pt x="42" y="29"/>
                  <a:pt x="41" y="30"/>
                </a:cubicBezTo>
                <a:cubicBezTo>
                  <a:pt x="30" y="33"/>
                  <a:pt x="30" y="33"/>
                  <a:pt x="30" y="33"/>
                </a:cubicBezTo>
                <a:cubicBezTo>
                  <a:pt x="28" y="33"/>
                  <a:pt x="28" y="35"/>
                  <a:pt x="28" y="36"/>
                </a:cubicBezTo>
                <a:cubicBezTo>
                  <a:pt x="30" y="49"/>
                  <a:pt x="30" y="49"/>
                  <a:pt x="30" y="49"/>
                </a:cubicBezTo>
                <a:cubicBezTo>
                  <a:pt x="28" y="51"/>
                  <a:pt x="26" y="52"/>
                  <a:pt x="24" y="54"/>
                </a:cubicBezTo>
                <a:cubicBezTo>
                  <a:pt x="12" y="49"/>
                  <a:pt x="12" y="49"/>
                  <a:pt x="12" y="49"/>
                </a:cubicBezTo>
                <a:cubicBezTo>
                  <a:pt x="11" y="49"/>
                  <a:pt x="9" y="49"/>
                  <a:pt x="9" y="50"/>
                </a:cubicBezTo>
                <a:cubicBezTo>
                  <a:pt x="3" y="61"/>
                  <a:pt x="3" y="61"/>
                  <a:pt x="3" y="61"/>
                </a:cubicBezTo>
                <a:cubicBezTo>
                  <a:pt x="2" y="62"/>
                  <a:pt x="3" y="64"/>
                  <a:pt x="4" y="64"/>
                </a:cubicBezTo>
                <a:cubicBezTo>
                  <a:pt x="15" y="72"/>
                  <a:pt x="15" y="72"/>
                  <a:pt x="15" y="72"/>
                </a:cubicBezTo>
                <a:cubicBezTo>
                  <a:pt x="14" y="74"/>
                  <a:pt x="14" y="77"/>
                  <a:pt x="14" y="79"/>
                </a:cubicBezTo>
                <a:cubicBezTo>
                  <a:pt x="2" y="85"/>
                  <a:pt x="2" y="85"/>
                  <a:pt x="2" y="85"/>
                </a:cubicBezTo>
                <a:cubicBezTo>
                  <a:pt x="1" y="85"/>
                  <a:pt x="0" y="87"/>
                  <a:pt x="0" y="88"/>
                </a:cubicBezTo>
                <a:cubicBezTo>
                  <a:pt x="4" y="99"/>
                  <a:pt x="4" y="99"/>
                  <a:pt x="4" y="99"/>
                </a:cubicBezTo>
                <a:cubicBezTo>
                  <a:pt x="4" y="101"/>
                  <a:pt x="6" y="101"/>
                  <a:pt x="7" y="101"/>
                </a:cubicBezTo>
                <a:cubicBezTo>
                  <a:pt x="20" y="99"/>
                  <a:pt x="20" y="99"/>
                  <a:pt x="20" y="99"/>
                </a:cubicBezTo>
                <a:cubicBezTo>
                  <a:pt x="21" y="101"/>
                  <a:pt x="23" y="103"/>
                  <a:pt x="25" y="105"/>
                </a:cubicBezTo>
                <a:cubicBezTo>
                  <a:pt x="20" y="117"/>
                  <a:pt x="20" y="117"/>
                  <a:pt x="20" y="117"/>
                </a:cubicBezTo>
                <a:cubicBezTo>
                  <a:pt x="19" y="118"/>
                  <a:pt x="20" y="120"/>
                  <a:pt x="21" y="120"/>
                </a:cubicBezTo>
                <a:cubicBezTo>
                  <a:pt x="31" y="126"/>
                  <a:pt x="31" y="126"/>
                  <a:pt x="31" y="126"/>
                </a:cubicBezTo>
                <a:cubicBezTo>
                  <a:pt x="33" y="127"/>
                  <a:pt x="34" y="126"/>
                  <a:pt x="35" y="125"/>
                </a:cubicBezTo>
                <a:cubicBezTo>
                  <a:pt x="43" y="114"/>
                  <a:pt x="43" y="114"/>
                  <a:pt x="43" y="114"/>
                </a:cubicBezTo>
                <a:cubicBezTo>
                  <a:pt x="45" y="115"/>
                  <a:pt x="47" y="115"/>
                  <a:pt x="50" y="115"/>
                </a:cubicBezTo>
                <a:cubicBezTo>
                  <a:pt x="55" y="127"/>
                  <a:pt x="55" y="127"/>
                  <a:pt x="55" y="127"/>
                </a:cubicBezTo>
                <a:cubicBezTo>
                  <a:pt x="56" y="128"/>
                  <a:pt x="57" y="129"/>
                  <a:pt x="59" y="129"/>
                </a:cubicBezTo>
                <a:cubicBezTo>
                  <a:pt x="70" y="125"/>
                  <a:pt x="70" y="125"/>
                  <a:pt x="70" y="125"/>
                </a:cubicBezTo>
                <a:cubicBezTo>
                  <a:pt x="71" y="125"/>
                  <a:pt x="72" y="123"/>
                  <a:pt x="72" y="122"/>
                </a:cubicBezTo>
                <a:cubicBezTo>
                  <a:pt x="70" y="109"/>
                  <a:pt x="70" y="109"/>
                  <a:pt x="70" y="109"/>
                </a:cubicBezTo>
                <a:cubicBezTo>
                  <a:pt x="72" y="108"/>
                  <a:pt x="74" y="106"/>
                  <a:pt x="75" y="104"/>
                </a:cubicBezTo>
                <a:cubicBezTo>
                  <a:pt x="88" y="109"/>
                  <a:pt x="88" y="109"/>
                  <a:pt x="88" y="109"/>
                </a:cubicBezTo>
                <a:cubicBezTo>
                  <a:pt x="89" y="110"/>
                  <a:pt x="90" y="109"/>
                  <a:pt x="91" y="108"/>
                </a:cubicBezTo>
                <a:cubicBezTo>
                  <a:pt x="97" y="97"/>
                  <a:pt x="97" y="97"/>
                  <a:pt x="97" y="97"/>
                </a:cubicBezTo>
                <a:cubicBezTo>
                  <a:pt x="97" y="96"/>
                  <a:pt x="97" y="95"/>
                  <a:pt x="96" y="94"/>
                </a:cubicBezTo>
                <a:cubicBezTo>
                  <a:pt x="85" y="86"/>
                  <a:pt x="85" y="86"/>
                  <a:pt x="85" y="86"/>
                </a:cubicBezTo>
                <a:cubicBezTo>
                  <a:pt x="85" y="84"/>
                  <a:pt x="86" y="81"/>
                  <a:pt x="86" y="79"/>
                </a:cubicBezTo>
                <a:cubicBezTo>
                  <a:pt x="98" y="74"/>
                  <a:pt x="98" y="74"/>
                  <a:pt x="98" y="74"/>
                </a:cubicBezTo>
                <a:cubicBezTo>
                  <a:pt x="99" y="73"/>
                  <a:pt x="100" y="72"/>
                  <a:pt x="99" y="70"/>
                </a:cubicBezTo>
                <a:lnTo>
                  <a:pt x="96" y="59"/>
                </a:lnTo>
                <a:close/>
                <a:moveTo>
                  <a:pt x="56" y="100"/>
                </a:moveTo>
                <a:cubicBezTo>
                  <a:pt x="45" y="103"/>
                  <a:pt x="33" y="97"/>
                  <a:pt x="29" y="85"/>
                </a:cubicBezTo>
                <a:cubicBezTo>
                  <a:pt x="26" y="74"/>
                  <a:pt x="32" y="62"/>
                  <a:pt x="44" y="59"/>
                </a:cubicBezTo>
                <a:cubicBezTo>
                  <a:pt x="55" y="55"/>
                  <a:pt x="67" y="62"/>
                  <a:pt x="70" y="73"/>
                </a:cubicBezTo>
                <a:cubicBezTo>
                  <a:pt x="74" y="84"/>
                  <a:pt x="67" y="96"/>
                  <a:pt x="56" y="100"/>
                </a:cubicBezTo>
                <a:close/>
                <a:moveTo>
                  <a:pt x="64" y="75"/>
                </a:moveTo>
                <a:cubicBezTo>
                  <a:pt x="67" y="83"/>
                  <a:pt x="62" y="91"/>
                  <a:pt x="54" y="94"/>
                </a:cubicBezTo>
                <a:cubicBezTo>
                  <a:pt x="46" y="96"/>
                  <a:pt x="38" y="92"/>
                  <a:pt x="35" y="84"/>
                </a:cubicBezTo>
                <a:cubicBezTo>
                  <a:pt x="33" y="75"/>
                  <a:pt x="37" y="67"/>
                  <a:pt x="45" y="64"/>
                </a:cubicBezTo>
                <a:cubicBezTo>
                  <a:pt x="53" y="62"/>
                  <a:pt x="62" y="67"/>
                  <a:pt x="64" y="75"/>
                </a:cubicBezTo>
                <a:close/>
                <a:moveTo>
                  <a:pt x="139" y="41"/>
                </a:moveTo>
                <a:cubicBezTo>
                  <a:pt x="132" y="36"/>
                  <a:pt x="132" y="36"/>
                  <a:pt x="132" y="36"/>
                </a:cubicBezTo>
                <a:cubicBezTo>
                  <a:pt x="132" y="34"/>
                  <a:pt x="132" y="33"/>
                  <a:pt x="132" y="31"/>
                </a:cubicBezTo>
                <a:cubicBezTo>
                  <a:pt x="131" y="29"/>
                  <a:pt x="131" y="28"/>
                  <a:pt x="131" y="26"/>
                </a:cubicBezTo>
                <a:cubicBezTo>
                  <a:pt x="137" y="20"/>
                  <a:pt x="137" y="20"/>
                  <a:pt x="137" y="20"/>
                </a:cubicBezTo>
                <a:cubicBezTo>
                  <a:pt x="138" y="19"/>
                  <a:pt x="138" y="18"/>
                  <a:pt x="137" y="17"/>
                </a:cubicBezTo>
                <a:cubicBezTo>
                  <a:pt x="133" y="11"/>
                  <a:pt x="133" y="11"/>
                  <a:pt x="133" y="11"/>
                </a:cubicBezTo>
                <a:cubicBezTo>
                  <a:pt x="132" y="10"/>
                  <a:pt x="131" y="10"/>
                  <a:pt x="130" y="10"/>
                </a:cubicBezTo>
                <a:cubicBezTo>
                  <a:pt x="122" y="14"/>
                  <a:pt x="122" y="14"/>
                  <a:pt x="122" y="14"/>
                </a:cubicBezTo>
                <a:cubicBezTo>
                  <a:pt x="119" y="12"/>
                  <a:pt x="116" y="11"/>
                  <a:pt x="113" y="10"/>
                </a:cubicBezTo>
                <a:cubicBezTo>
                  <a:pt x="111" y="2"/>
                  <a:pt x="111" y="2"/>
                  <a:pt x="111" y="2"/>
                </a:cubicBezTo>
                <a:cubicBezTo>
                  <a:pt x="111" y="1"/>
                  <a:pt x="109" y="0"/>
                  <a:pt x="108" y="0"/>
                </a:cubicBezTo>
                <a:cubicBezTo>
                  <a:pt x="101" y="1"/>
                  <a:pt x="101" y="1"/>
                  <a:pt x="101" y="1"/>
                </a:cubicBezTo>
                <a:cubicBezTo>
                  <a:pt x="100" y="1"/>
                  <a:pt x="99" y="2"/>
                  <a:pt x="99" y="3"/>
                </a:cubicBezTo>
                <a:cubicBezTo>
                  <a:pt x="99" y="12"/>
                  <a:pt x="99" y="12"/>
                  <a:pt x="99" y="12"/>
                </a:cubicBezTo>
                <a:cubicBezTo>
                  <a:pt x="96" y="13"/>
                  <a:pt x="93" y="15"/>
                  <a:pt x="91" y="18"/>
                </a:cubicBezTo>
                <a:cubicBezTo>
                  <a:pt x="82" y="15"/>
                  <a:pt x="82" y="15"/>
                  <a:pt x="82" y="15"/>
                </a:cubicBezTo>
                <a:cubicBezTo>
                  <a:pt x="81" y="15"/>
                  <a:pt x="80" y="16"/>
                  <a:pt x="79" y="17"/>
                </a:cubicBezTo>
                <a:cubicBezTo>
                  <a:pt x="77" y="23"/>
                  <a:pt x="77" y="23"/>
                  <a:pt x="77" y="23"/>
                </a:cubicBezTo>
                <a:cubicBezTo>
                  <a:pt x="76" y="24"/>
                  <a:pt x="76" y="25"/>
                  <a:pt x="77" y="26"/>
                </a:cubicBezTo>
                <a:cubicBezTo>
                  <a:pt x="85" y="31"/>
                  <a:pt x="85" y="31"/>
                  <a:pt x="85" y="31"/>
                </a:cubicBezTo>
                <a:cubicBezTo>
                  <a:pt x="85" y="32"/>
                  <a:pt x="85" y="34"/>
                  <a:pt x="85" y="36"/>
                </a:cubicBezTo>
                <a:cubicBezTo>
                  <a:pt x="85" y="37"/>
                  <a:pt x="85" y="39"/>
                  <a:pt x="86" y="40"/>
                </a:cubicBezTo>
                <a:cubicBezTo>
                  <a:pt x="80" y="47"/>
                  <a:pt x="80" y="47"/>
                  <a:pt x="80" y="47"/>
                </a:cubicBezTo>
                <a:cubicBezTo>
                  <a:pt x="79" y="48"/>
                  <a:pt x="79" y="49"/>
                  <a:pt x="79" y="50"/>
                </a:cubicBezTo>
                <a:cubicBezTo>
                  <a:pt x="83" y="56"/>
                  <a:pt x="83" y="56"/>
                  <a:pt x="83" y="56"/>
                </a:cubicBezTo>
                <a:cubicBezTo>
                  <a:pt x="84" y="57"/>
                  <a:pt x="85" y="57"/>
                  <a:pt x="86" y="56"/>
                </a:cubicBezTo>
                <a:cubicBezTo>
                  <a:pt x="94" y="52"/>
                  <a:pt x="94" y="52"/>
                  <a:pt x="94" y="52"/>
                </a:cubicBezTo>
                <a:cubicBezTo>
                  <a:pt x="97" y="54"/>
                  <a:pt x="100" y="56"/>
                  <a:pt x="103" y="56"/>
                </a:cubicBezTo>
                <a:cubicBezTo>
                  <a:pt x="106" y="65"/>
                  <a:pt x="106" y="65"/>
                  <a:pt x="106" y="65"/>
                </a:cubicBezTo>
                <a:cubicBezTo>
                  <a:pt x="106" y="66"/>
                  <a:pt x="107" y="67"/>
                  <a:pt x="108" y="67"/>
                </a:cubicBezTo>
                <a:cubicBezTo>
                  <a:pt x="115" y="66"/>
                  <a:pt x="115" y="66"/>
                  <a:pt x="115" y="66"/>
                </a:cubicBezTo>
                <a:cubicBezTo>
                  <a:pt x="116" y="66"/>
                  <a:pt x="117" y="65"/>
                  <a:pt x="117" y="64"/>
                </a:cubicBezTo>
                <a:cubicBezTo>
                  <a:pt x="118" y="55"/>
                  <a:pt x="118" y="55"/>
                  <a:pt x="118" y="55"/>
                </a:cubicBezTo>
                <a:cubicBezTo>
                  <a:pt x="121" y="53"/>
                  <a:pt x="123" y="51"/>
                  <a:pt x="126" y="49"/>
                </a:cubicBezTo>
                <a:cubicBezTo>
                  <a:pt x="134" y="51"/>
                  <a:pt x="134" y="51"/>
                  <a:pt x="134" y="51"/>
                </a:cubicBezTo>
                <a:cubicBezTo>
                  <a:pt x="135" y="52"/>
                  <a:pt x="137" y="51"/>
                  <a:pt x="137" y="50"/>
                </a:cubicBezTo>
                <a:cubicBezTo>
                  <a:pt x="140" y="44"/>
                  <a:pt x="140" y="44"/>
                  <a:pt x="140" y="44"/>
                </a:cubicBezTo>
                <a:cubicBezTo>
                  <a:pt x="140" y="43"/>
                  <a:pt x="140" y="41"/>
                  <a:pt x="139" y="41"/>
                </a:cubicBezTo>
                <a:close/>
                <a:moveTo>
                  <a:pt x="110" y="46"/>
                </a:moveTo>
                <a:cubicBezTo>
                  <a:pt x="103" y="46"/>
                  <a:pt x="97" y="41"/>
                  <a:pt x="96" y="35"/>
                </a:cubicBezTo>
                <a:cubicBezTo>
                  <a:pt x="95" y="28"/>
                  <a:pt x="100" y="22"/>
                  <a:pt x="107" y="21"/>
                </a:cubicBezTo>
                <a:cubicBezTo>
                  <a:pt x="114" y="20"/>
                  <a:pt x="120" y="25"/>
                  <a:pt x="121" y="32"/>
                </a:cubicBezTo>
                <a:cubicBezTo>
                  <a:pt x="121" y="39"/>
                  <a:pt x="116" y="45"/>
                  <a:pt x="110" y="4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7" name="Freeform 125"/>
          <p:cNvSpPr>
            <a:spLocks noEditPoints="1"/>
          </p:cNvSpPr>
          <p:nvPr/>
        </p:nvSpPr>
        <p:spPr bwMode="auto">
          <a:xfrm>
            <a:off x="6819634" y="2351944"/>
            <a:ext cx="691661" cy="570744"/>
          </a:xfrm>
          <a:custGeom>
            <a:avLst/>
            <a:gdLst>
              <a:gd name="T0" fmla="*/ 117 w 132"/>
              <a:gd name="T1" fmla="*/ 15 h 120"/>
              <a:gd name="T2" fmla="*/ 115 w 132"/>
              <a:gd name="T3" fmla="*/ 13 h 120"/>
              <a:gd name="T4" fmla="*/ 86 w 132"/>
              <a:gd name="T5" fmla="*/ 0 h 120"/>
              <a:gd name="T6" fmla="*/ 32 w 132"/>
              <a:gd name="T7" fmla="*/ 13 h 120"/>
              <a:gd name="T8" fmla="*/ 16 w 132"/>
              <a:gd name="T9" fmla="*/ 15 h 120"/>
              <a:gd name="T10" fmla="*/ 14 w 132"/>
              <a:gd name="T11" fmla="*/ 15 h 120"/>
              <a:gd name="T12" fmla="*/ 0 w 132"/>
              <a:gd name="T13" fmla="*/ 102 h 120"/>
              <a:gd name="T14" fmla="*/ 10 w 132"/>
              <a:gd name="T15" fmla="*/ 116 h 120"/>
              <a:gd name="T16" fmla="*/ 24 w 132"/>
              <a:gd name="T17" fmla="*/ 120 h 120"/>
              <a:gd name="T18" fmla="*/ 105 w 132"/>
              <a:gd name="T19" fmla="*/ 116 h 120"/>
              <a:gd name="T20" fmla="*/ 118 w 132"/>
              <a:gd name="T21" fmla="*/ 120 h 120"/>
              <a:gd name="T22" fmla="*/ 122 w 132"/>
              <a:gd name="T23" fmla="*/ 116 h 120"/>
              <a:gd name="T24" fmla="*/ 132 w 132"/>
              <a:gd name="T25" fmla="*/ 29 h 120"/>
              <a:gd name="T26" fmla="*/ 46 w 132"/>
              <a:gd name="T27" fmla="*/ 7 h 120"/>
              <a:gd name="T28" fmla="*/ 93 w 132"/>
              <a:gd name="T29" fmla="*/ 13 h 120"/>
              <a:gd name="T30" fmla="*/ 90 w 132"/>
              <a:gd name="T31" fmla="*/ 15 h 120"/>
              <a:gd name="T32" fmla="*/ 43 w 132"/>
              <a:gd name="T33" fmla="*/ 15 h 120"/>
              <a:gd name="T34" fmla="*/ 41 w 132"/>
              <a:gd name="T35" fmla="*/ 13 h 120"/>
              <a:gd name="T36" fmla="*/ 46 w 132"/>
              <a:gd name="T37" fmla="*/ 7 h 120"/>
              <a:gd name="T38" fmla="*/ 20 w 132"/>
              <a:gd name="T39" fmla="*/ 97 h 120"/>
              <a:gd name="T40" fmla="*/ 20 w 132"/>
              <a:gd name="T41" fmla="*/ 91 h 120"/>
              <a:gd name="T42" fmla="*/ 116 w 132"/>
              <a:gd name="T43" fmla="*/ 94 h 120"/>
              <a:gd name="T44" fmla="*/ 113 w 132"/>
              <a:gd name="T45" fmla="*/ 78 h 120"/>
              <a:gd name="T46" fmla="*/ 17 w 132"/>
              <a:gd name="T47" fmla="*/ 75 h 120"/>
              <a:gd name="T48" fmla="*/ 113 w 132"/>
              <a:gd name="T49" fmla="*/ 72 h 120"/>
              <a:gd name="T50" fmla="*/ 113 w 132"/>
              <a:gd name="T51" fmla="*/ 78 h 120"/>
              <a:gd name="T52" fmla="*/ 20 w 132"/>
              <a:gd name="T53" fmla="*/ 60 h 120"/>
              <a:gd name="T54" fmla="*/ 20 w 132"/>
              <a:gd name="T55" fmla="*/ 53 h 120"/>
              <a:gd name="T56" fmla="*/ 116 w 132"/>
              <a:gd name="T57" fmla="*/ 57 h 120"/>
              <a:gd name="T58" fmla="*/ 113 w 132"/>
              <a:gd name="T59" fmla="*/ 41 h 120"/>
              <a:gd name="T60" fmla="*/ 17 w 132"/>
              <a:gd name="T61" fmla="*/ 38 h 120"/>
              <a:gd name="T62" fmla="*/ 113 w 132"/>
              <a:gd name="T63" fmla="*/ 35 h 120"/>
              <a:gd name="T64" fmla="*/ 113 w 132"/>
              <a:gd name="T65" fmla="*/ 4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2" h="120">
                <a:moveTo>
                  <a:pt x="118" y="15"/>
                </a:moveTo>
                <a:cubicBezTo>
                  <a:pt x="117" y="15"/>
                  <a:pt x="117" y="15"/>
                  <a:pt x="117" y="15"/>
                </a:cubicBezTo>
                <a:cubicBezTo>
                  <a:pt x="117" y="15"/>
                  <a:pt x="117" y="15"/>
                  <a:pt x="117" y="15"/>
                </a:cubicBezTo>
                <a:cubicBezTo>
                  <a:pt x="117" y="14"/>
                  <a:pt x="116" y="13"/>
                  <a:pt x="115" y="13"/>
                </a:cubicBezTo>
                <a:cubicBezTo>
                  <a:pt x="100" y="13"/>
                  <a:pt x="100" y="13"/>
                  <a:pt x="100" y="13"/>
                </a:cubicBezTo>
                <a:cubicBezTo>
                  <a:pt x="99" y="6"/>
                  <a:pt x="93" y="0"/>
                  <a:pt x="86" y="0"/>
                </a:cubicBezTo>
                <a:cubicBezTo>
                  <a:pt x="46" y="0"/>
                  <a:pt x="46" y="0"/>
                  <a:pt x="46" y="0"/>
                </a:cubicBezTo>
                <a:cubicBezTo>
                  <a:pt x="39" y="0"/>
                  <a:pt x="33" y="6"/>
                  <a:pt x="32" y="13"/>
                </a:cubicBezTo>
                <a:cubicBezTo>
                  <a:pt x="18" y="13"/>
                  <a:pt x="18" y="13"/>
                  <a:pt x="18" y="13"/>
                </a:cubicBezTo>
                <a:cubicBezTo>
                  <a:pt x="16" y="13"/>
                  <a:pt x="16" y="14"/>
                  <a:pt x="16" y="15"/>
                </a:cubicBezTo>
                <a:cubicBezTo>
                  <a:pt x="16" y="15"/>
                  <a:pt x="16" y="15"/>
                  <a:pt x="16" y="15"/>
                </a:cubicBezTo>
                <a:cubicBezTo>
                  <a:pt x="14" y="15"/>
                  <a:pt x="14" y="15"/>
                  <a:pt x="14" y="15"/>
                </a:cubicBezTo>
                <a:cubicBezTo>
                  <a:pt x="7" y="15"/>
                  <a:pt x="0" y="22"/>
                  <a:pt x="0" y="29"/>
                </a:cubicBezTo>
                <a:cubicBezTo>
                  <a:pt x="0" y="102"/>
                  <a:pt x="0" y="102"/>
                  <a:pt x="0" y="102"/>
                </a:cubicBezTo>
                <a:cubicBezTo>
                  <a:pt x="0" y="109"/>
                  <a:pt x="5" y="114"/>
                  <a:pt x="10" y="116"/>
                </a:cubicBezTo>
                <a:cubicBezTo>
                  <a:pt x="10" y="116"/>
                  <a:pt x="10" y="116"/>
                  <a:pt x="10" y="116"/>
                </a:cubicBezTo>
                <a:cubicBezTo>
                  <a:pt x="10" y="118"/>
                  <a:pt x="12" y="120"/>
                  <a:pt x="14" y="120"/>
                </a:cubicBezTo>
                <a:cubicBezTo>
                  <a:pt x="24" y="120"/>
                  <a:pt x="24" y="120"/>
                  <a:pt x="24" y="120"/>
                </a:cubicBezTo>
                <a:cubicBezTo>
                  <a:pt x="26" y="120"/>
                  <a:pt x="28" y="119"/>
                  <a:pt x="28" y="116"/>
                </a:cubicBezTo>
                <a:cubicBezTo>
                  <a:pt x="105" y="116"/>
                  <a:pt x="105" y="116"/>
                  <a:pt x="105" y="116"/>
                </a:cubicBezTo>
                <a:cubicBezTo>
                  <a:pt x="105" y="119"/>
                  <a:pt x="106" y="120"/>
                  <a:pt x="108" y="120"/>
                </a:cubicBezTo>
                <a:cubicBezTo>
                  <a:pt x="118" y="120"/>
                  <a:pt x="118" y="120"/>
                  <a:pt x="118" y="120"/>
                </a:cubicBezTo>
                <a:cubicBezTo>
                  <a:pt x="120" y="120"/>
                  <a:pt x="122" y="118"/>
                  <a:pt x="122" y="116"/>
                </a:cubicBezTo>
                <a:cubicBezTo>
                  <a:pt x="122" y="116"/>
                  <a:pt x="122" y="116"/>
                  <a:pt x="122" y="116"/>
                </a:cubicBezTo>
                <a:cubicBezTo>
                  <a:pt x="128" y="114"/>
                  <a:pt x="132" y="109"/>
                  <a:pt x="132" y="102"/>
                </a:cubicBezTo>
                <a:cubicBezTo>
                  <a:pt x="132" y="29"/>
                  <a:pt x="132" y="29"/>
                  <a:pt x="132" y="29"/>
                </a:cubicBezTo>
                <a:cubicBezTo>
                  <a:pt x="132" y="22"/>
                  <a:pt x="126" y="15"/>
                  <a:pt x="118" y="15"/>
                </a:cubicBezTo>
                <a:close/>
                <a:moveTo>
                  <a:pt x="46" y="7"/>
                </a:moveTo>
                <a:cubicBezTo>
                  <a:pt x="86" y="7"/>
                  <a:pt x="86" y="7"/>
                  <a:pt x="86" y="7"/>
                </a:cubicBezTo>
                <a:cubicBezTo>
                  <a:pt x="89" y="7"/>
                  <a:pt x="92" y="10"/>
                  <a:pt x="93" y="13"/>
                </a:cubicBezTo>
                <a:cubicBezTo>
                  <a:pt x="92" y="13"/>
                  <a:pt x="92" y="13"/>
                  <a:pt x="92" y="13"/>
                </a:cubicBezTo>
                <a:cubicBezTo>
                  <a:pt x="91" y="13"/>
                  <a:pt x="90" y="14"/>
                  <a:pt x="90" y="15"/>
                </a:cubicBezTo>
                <a:cubicBezTo>
                  <a:pt x="90" y="15"/>
                  <a:pt x="90" y="15"/>
                  <a:pt x="90" y="15"/>
                </a:cubicBezTo>
                <a:cubicBezTo>
                  <a:pt x="43" y="15"/>
                  <a:pt x="43" y="15"/>
                  <a:pt x="43" y="15"/>
                </a:cubicBezTo>
                <a:cubicBezTo>
                  <a:pt x="43" y="15"/>
                  <a:pt x="43" y="15"/>
                  <a:pt x="43" y="15"/>
                </a:cubicBezTo>
                <a:cubicBezTo>
                  <a:pt x="43" y="14"/>
                  <a:pt x="42" y="13"/>
                  <a:pt x="41" y="13"/>
                </a:cubicBezTo>
                <a:cubicBezTo>
                  <a:pt x="39" y="13"/>
                  <a:pt x="39" y="13"/>
                  <a:pt x="39" y="13"/>
                </a:cubicBezTo>
                <a:cubicBezTo>
                  <a:pt x="40" y="10"/>
                  <a:pt x="43" y="7"/>
                  <a:pt x="46" y="7"/>
                </a:cubicBezTo>
                <a:close/>
                <a:moveTo>
                  <a:pt x="113" y="97"/>
                </a:moveTo>
                <a:cubicBezTo>
                  <a:pt x="20" y="97"/>
                  <a:pt x="20" y="97"/>
                  <a:pt x="20" y="97"/>
                </a:cubicBezTo>
                <a:cubicBezTo>
                  <a:pt x="18" y="97"/>
                  <a:pt x="17" y="96"/>
                  <a:pt x="17" y="94"/>
                </a:cubicBezTo>
                <a:cubicBezTo>
                  <a:pt x="17" y="92"/>
                  <a:pt x="18" y="91"/>
                  <a:pt x="20" y="91"/>
                </a:cubicBezTo>
                <a:cubicBezTo>
                  <a:pt x="113" y="91"/>
                  <a:pt x="113" y="91"/>
                  <a:pt x="113" y="91"/>
                </a:cubicBezTo>
                <a:cubicBezTo>
                  <a:pt x="114" y="91"/>
                  <a:pt x="116" y="92"/>
                  <a:pt x="116" y="94"/>
                </a:cubicBezTo>
                <a:cubicBezTo>
                  <a:pt x="116" y="96"/>
                  <a:pt x="114" y="97"/>
                  <a:pt x="113" y="97"/>
                </a:cubicBezTo>
                <a:close/>
                <a:moveTo>
                  <a:pt x="113" y="78"/>
                </a:moveTo>
                <a:cubicBezTo>
                  <a:pt x="20" y="78"/>
                  <a:pt x="20" y="78"/>
                  <a:pt x="20" y="78"/>
                </a:cubicBezTo>
                <a:cubicBezTo>
                  <a:pt x="18" y="78"/>
                  <a:pt x="17" y="77"/>
                  <a:pt x="17" y="75"/>
                </a:cubicBezTo>
                <a:cubicBezTo>
                  <a:pt x="17" y="74"/>
                  <a:pt x="18" y="72"/>
                  <a:pt x="20" y="72"/>
                </a:cubicBezTo>
                <a:cubicBezTo>
                  <a:pt x="113" y="72"/>
                  <a:pt x="113" y="72"/>
                  <a:pt x="113" y="72"/>
                </a:cubicBezTo>
                <a:cubicBezTo>
                  <a:pt x="114" y="72"/>
                  <a:pt x="116" y="74"/>
                  <a:pt x="116" y="75"/>
                </a:cubicBezTo>
                <a:cubicBezTo>
                  <a:pt x="116" y="77"/>
                  <a:pt x="114" y="78"/>
                  <a:pt x="113" y="78"/>
                </a:cubicBezTo>
                <a:close/>
                <a:moveTo>
                  <a:pt x="113" y="60"/>
                </a:moveTo>
                <a:cubicBezTo>
                  <a:pt x="20" y="60"/>
                  <a:pt x="20" y="60"/>
                  <a:pt x="20" y="60"/>
                </a:cubicBezTo>
                <a:cubicBezTo>
                  <a:pt x="18" y="60"/>
                  <a:pt x="17" y="58"/>
                  <a:pt x="17" y="57"/>
                </a:cubicBezTo>
                <a:cubicBezTo>
                  <a:pt x="17" y="55"/>
                  <a:pt x="18" y="53"/>
                  <a:pt x="20" y="53"/>
                </a:cubicBezTo>
                <a:cubicBezTo>
                  <a:pt x="113" y="53"/>
                  <a:pt x="113" y="53"/>
                  <a:pt x="113" y="53"/>
                </a:cubicBezTo>
                <a:cubicBezTo>
                  <a:pt x="114" y="53"/>
                  <a:pt x="116" y="55"/>
                  <a:pt x="116" y="57"/>
                </a:cubicBezTo>
                <a:cubicBezTo>
                  <a:pt x="116" y="58"/>
                  <a:pt x="114" y="60"/>
                  <a:pt x="113" y="60"/>
                </a:cubicBezTo>
                <a:close/>
                <a:moveTo>
                  <a:pt x="113" y="41"/>
                </a:moveTo>
                <a:cubicBezTo>
                  <a:pt x="20" y="41"/>
                  <a:pt x="20" y="41"/>
                  <a:pt x="20" y="41"/>
                </a:cubicBezTo>
                <a:cubicBezTo>
                  <a:pt x="18" y="41"/>
                  <a:pt x="17" y="39"/>
                  <a:pt x="17" y="38"/>
                </a:cubicBezTo>
                <a:cubicBezTo>
                  <a:pt x="17" y="36"/>
                  <a:pt x="18" y="35"/>
                  <a:pt x="20" y="35"/>
                </a:cubicBezTo>
                <a:cubicBezTo>
                  <a:pt x="113" y="35"/>
                  <a:pt x="113" y="35"/>
                  <a:pt x="113" y="35"/>
                </a:cubicBezTo>
                <a:cubicBezTo>
                  <a:pt x="114" y="35"/>
                  <a:pt x="116" y="36"/>
                  <a:pt x="116" y="38"/>
                </a:cubicBezTo>
                <a:cubicBezTo>
                  <a:pt x="116" y="39"/>
                  <a:pt x="114" y="41"/>
                  <a:pt x="113" y="4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nvGrpSpPr>
          <p:cNvPr id="21" name="组合 20"/>
          <p:cNvGrpSpPr/>
          <p:nvPr/>
        </p:nvGrpSpPr>
        <p:grpSpPr>
          <a:xfrm>
            <a:off x="4345993" y="406143"/>
            <a:ext cx="4556760" cy="1198880"/>
            <a:chOff x="4313608" y="406143"/>
            <a:chExt cx="4556760" cy="1198880"/>
          </a:xfrm>
        </p:grpSpPr>
        <p:sp>
          <p:nvSpPr>
            <p:cNvPr id="23" name="文本框 22"/>
            <p:cNvSpPr txBox="1"/>
            <p:nvPr/>
          </p:nvSpPr>
          <p:spPr>
            <a:xfrm>
              <a:off x="4313608" y="406143"/>
              <a:ext cx="4556760" cy="1198880"/>
            </a:xfrm>
            <a:prstGeom prst="rect">
              <a:avLst/>
            </a:prstGeom>
            <a:noFill/>
          </p:spPr>
          <p:txBody>
            <a:bodyPr wrap="square" rtlCol="0">
              <a:spAutoFit/>
            </a:bodyPr>
            <a:lstStyle/>
            <a:p>
              <a:pPr algn="ctr"/>
              <a:r>
                <a:rPr lang="en-US" altLang="zh-CN" sz="3600" b="1" dirty="0">
                  <a:solidFill>
                    <a:schemeClr val="bg1"/>
                  </a:solidFill>
                  <a:cs typeface="+mn-ea"/>
                  <a:sym typeface="+mn-lt"/>
                </a:rPr>
                <a:t>DLX</a:t>
              </a:r>
              <a:r>
                <a:rPr lang="zh-CN" altLang="en-US" sz="3600" b="1" dirty="0">
                  <a:solidFill>
                    <a:schemeClr val="bg1"/>
                  </a:solidFill>
                  <a:cs typeface="+mn-ea"/>
                  <a:sym typeface="+mn-lt"/>
                </a:rPr>
                <a:t>算法求解数独</a:t>
              </a:r>
              <a:endParaRPr lang="zh-CN" altLang="en-US" sz="3600" b="1" dirty="0">
                <a:solidFill>
                  <a:schemeClr val="bg1"/>
                </a:solidFill>
                <a:latin typeface="思源黑体 CN Normal" panose="020B0400000000000000" pitchFamily="34" charset="-122"/>
                <a:ea typeface="思源黑体 CN Normal" panose="020B0400000000000000" pitchFamily="34" charset="-122"/>
                <a:cs typeface="+mn-ea"/>
                <a:sym typeface="+mn-lt"/>
              </a:endParaRPr>
            </a:p>
            <a:p>
              <a:pPr algn="ctr"/>
              <a:endParaRPr lang="zh-CN" altLang="en-US" sz="3600" dirty="0">
                <a:solidFill>
                  <a:schemeClr val="bg1"/>
                </a:solidFill>
              </a:endParaRPr>
            </a:p>
          </p:txBody>
        </p:sp>
        <p:sp>
          <p:nvSpPr>
            <p:cNvPr id="25" name="文本框 24"/>
            <p:cNvSpPr txBox="1"/>
            <p:nvPr/>
          </p:nvSpPr>
          <p:spPr>
            <a:xfrm>
              <a:off x="4690163" y="406143"/>
              <a:ext cx="3570339" cy="306705"/>
            </a:xfrm>
            <a:prstGeom prst="rect">
              <a:avLst/>
            </a:prstGeom>
            <a:noFill/>
          </p:spPr>
          <p:txBody>
            <a:bodyPr wrap="square" rtlCol="0">
              <a:spAutoFit/>
            </a:bodyPr>
            <a:lstStyle/>
            <a:p>
              <a:pPr algn="ctr"/>
              <a:endParaRPr lang="zh-CN" altLang="en-US" sz="1400" dirty="0">
                <a:solidFill>
                  <a:schemeClr val="accent1"/>
                </a:solidFill>
              </a:endParaRPr>
            </a:p>
          </p:txBody>
        </p:sp>
      </p:grpSp>
      <p:sp>
        <p:nvSpPr>
          <p:cNvPr id="10" name="文本框 9"/>
          <p:cNvSpPr txBox="1"/>
          <p:nvPr/>
        </p:nvSpPr>
        <p:spPr>
          <a:xfrm>
            <a:off x="84621" y="543918"/>
            <a:ext cx="3385281" cy="923330"/>
          </a:xfrm>
          <a:prstGeom prst="rect">
            <a:avLst/>
          </a:prstGeom>
          <a:noFill/>
        </p:spPr>
        <p:txBody>
          <a:bodyPr wrap="square" rtlCol="0">
            <a:spAutoFit/>
          </a:bodyPr>
          <a:lstStyle/>
          <a:p>
            <a:pPr algn="ctr"/>
            <a:r>
              <a:rPr lang="en-US" altLang="zh-CN" b="1" dirty="0">
                <a:solidFill>
                  <a:schemeClr val="bg1"/>
                </a:solidFill>
                <a:cs typeface="+mn-ea"/>
                <a:sym typeface="+mn-lt"/>
              </a:rPr>
              <a:t>DLX</a:t>
            </a:r>
            <a:r>
              <a:rPr lang="zh-CN" altLang="en-US" b="1" dirty="0">
                <a:solidFill>
                  <a:schemeClr val="bg1"/>
                </a:solidFill>
                <a:cs typeface="+mn-ea"/>
                <a:sym typeface="+mn-lt"/>
              </a:rPr>
              <a:t>算法求解数独主要函数</a:t>
            </a:r>
            <a:endParaRPr lang="zh-CN" altLang="en-US" b="1" dirty="0">
              <a:solidFill>
                <a:schemeClr val="bg1"/>
              </a:solidFill>
              <a:latin typeface="思源黑体 CN Normal" panose="020B0400000000000000" pitchFamily="34" charset="-122"/>
              <a:ea typeface="思源黑体 CN Normal" panose="020B0400000000000000" pitchFamily="34" charset="-122"/>
              <a:cs typeface="+mn-ea"/>
              <a:sym typeface="+mn-lt"/>
            </a:endParaRPr>
          </a:p>
          <a:p>
            <a:pPr algn="ctr"/>
            <a:endParaRPr lang="zh-CN" altLang="en-US" dirty="0">
              <a:solidFill>
                <a:schemeClr val="bg1"/>
              </a:solidFill>
            </a:endParaRPr>
          </a:p>
          <a:p>
            <a:endParaRPr lang="zh-CN" altLang="en-US" dirty="0"/>
          </a:p>
        </p:txBody>
      </p:sp>
      <p:pic>
        <p:nvPicPr>
          <p:cNvPr id="9" name="图片 8">
            <a:extLst>
              <a:ext uri="{FF2B5EF4-FFF2-40B4-BE49-F238E27FC236}">
                <a16:creationId xmlns:a16="http://schemas.microsoft.com/office/drawing/2014/main" id="{1AFAA657-4021-4A83-AF1C-AE1130E7E2B8}"/>
              </a:ext>
            </a:extLst>
          </p:cNvPr>
          <p:cNvPicPr>
            <a:picLocks noChangeAspect="1"/>
          </p:cNvPicPr>
          <p:nvPr/>
        </p:nvPicPr>
        <p:blipFill>
          <a:blip r:embed="rId3"/>
          <a:stretch>
            <a:fillRect/>
          </a:stretch>
        </p:blipFill>
        <p:spPr>
          <a:xfrm>
            <a:off x="1729413" y="1901061"/>
            <a:ext cx="4008467" cy="1325995"/>
          </a:xfrm>
          <a:prstGeom prst="rect">
            <a:avLst/>
          </a:prstGeom>
        </p:spPr>
      </p:pic>
      <p:pic>
        <p:nvPicPr>
          <p:cNvPr id="12" name="图片 11">
            <a:extLst>
              <a:ext uri="{FF2B5EF4-FFF2-40B4-BE49-F238E27FC236}">
                <a16:creationId xmlns:a16="http://schemas.microsoft.com/office/drawing/2014/main" id="{826B99A0-A185-4898-A3C6-341D5B05C04E}"/>
              </a:ext>
            </a:extLst>
          </p:cNvPr>
          <p:cNvPicPr>
            <a:picLocks noChangeAspect="1"/>
          </p:cNvPicPr>
          <p:nvPr/>
        </p:nvPicPr>
        <p:blipFill>
          <a:blip r:embed="rId4"/>
          <a:stretch>
            <a:fillRect/>
          </a:stretch>
        </p:blipFill>
        <p:spPr>
          <a:xfrm>
            <a:off x="6572800" y="1220587"/>
            <a:ext cx="2461473" cy="2088061"/>
          </a:xfrm>
          <a:prstGeom prst="rect">
            <a:avLst/>
          </a:prstGeom>
        </p:spPr>
      </p:pic>
      <p:sp>
        <p:nvSpPr>
          <p:cNvPr id="13" name="文本框 12">
            <a:extLst>
              <a:ext uri="{FF2B5EF4-FFF2-40B4-BE49-F238E27FC236}">
                <a16:creationId xmlns:a16="http://schemas.microsoft.com/office/drawing/2014/main" id="{22C28C4B-9ED9-474C-9282-E05E748655C0}"/>
              </a:ext>
            </a:extLst>
          </p:cNvPr>
          <p:cNvSpPr txBox="1"/>
          <p:nvPr/>
        </p:nvSpPr>
        <p:spPr>
          <a:xfrm>
            <a:off x="1669409" y="1325406"/>
            <a:ext cx="1800493" cy="369332"/>
          </a:xfrm>
          <a:prstGeom prst="rect">
            <a:avLst/>
          </a:prstGeom>
          <a:noFill/>
        </p:spPr>
        <p:txBody>
          <a:bodyPr wrap="none" rtlCol="0">
            <a:spAutoFit/>
          </a:bodyPr>
          <a:lstStyle/>
          <a:p>
            <a:r>
              <a:rPr lang="zh-CN" altLang="en-US" dirty="0">
                <a:solidFill>
                  <a:schemeClr val="bg1"/>
                </a:solidFill>
              </a:rPr>
              <a:t>原初盘的初始化</a:t>
            </a:r>
          </a:p>
        </p:txBody>
      </p:sp>
      <p:sp>
        <p:nvSpPr>
          <p:cNvPr id="14" name="文本框 13">
            <a:extLst>
              <a:ext uri="{FF2B5EF4-FFF2-40B4-BE49-F238E27FC236}">
                <a16:creationId xmlns:a16="http://schemas.microsoft.com/office/drawing/2014/main" id="{392FFB99-D26F-4984-AD98-5E37B15BCA4D}"/>
              </a:ext>
            </a:extLst>
          </p:cNvPr>
          <p:cNvSpPr txBox="1"/>
          <p:nvPr/>
        </p:nvSpPr>
        <p:spPr>
          <a:xfrm>
            <a:off x="9160778" y="1220587"/>
            <a:ext cx="2262158" cy="369332"/>
          </a:xfrm>
          <a:prstGeom prst="rect">
            <a:avLst/>
          </a:prstGeom>
          <a:noFill/>
        </p:spPr>
        <p:txBody>
          <a:bodyPr wrap="none" rtlCol="0">
            <a:spAutoFit/>
          </a:bodyPr>
          <a:lstStyle/>
          <a:p>
            <a:r>
              <a:rPr lang="zh-CN" altLang="en-US" dirty="0">
                <a:solidFill>
                  <a:schemeClr val="bg1"/>
                </a:solidFill>
              </a:rPr>
              <a:t>删除舞蹈链上的节点</a:t>
            </a:r>
          </a:p>
        </p:txBody>
      </p:sp>
      <p:pic>
        <p:nvPicPr>
          <p:cNvPr id="19" name="图片 18">
            <a:extLst>
              <a:ext uri="{FF2B5EF4-FFF2-40B4-BE49-F238E27FC236}">
                <a16:creationId xmlns:a16="http://schemas.microsoft.com/office/drawing/2014/main" id="{1DA9FAA3-808B-45AC-9F3F-D72007B0EFEE}"/>
              </a:ext>
            </a:extLst>
          </p:cNvPr>
          <p:cNvPicPr>
            <a:picLocks noChangeAspect="1"/>
          </p:cNvPicPr>
          <p:nvPr/>
        </p:nvPicPr>
        <p:blipFill>
          <a:blip r:embed="rId5"/>
          <a:stretch>
            <a:fillRect/>
          </a:stretch>
        </p:blipFill>
        <p:spPr>
          <a:xfrm>
            <a:off x="3280537" y="3851015"/>
            <a:ext cx="2507600" cy="2889645"/>
          </a:xfrm>
          <a:prstGeom prst="rect">
            <a:avLst/>
          </a:prstGeom>
        </p:spPr>
      </p:pic>
      <p:sp>
        <p:nvSpPr>
          <p:cNvPr id="28" name="文本框 27">
            <a:extLst>
              <a:ext uri="{FF2B5EF4-FFF2-40B4-BE49-F238E27FC236}">
                <a16:creationId xmlns:a16="http://schemas.microsoft.com/office/drawing/2014/main" id="{F2E0A5DB-1433-456B-B9A7-E94B181FFC0C}"/>
              </a:ext>
            </a:extLst>
          </p:cNvPr>
          <p:cNvSpPr txBox="1"/>
          <p:nvPr/>
        </p:nvSpPr>
        <p:spPr>
          <a:xfrm>
            <a:off x="687897" y="3851015"/>
            <a:ext cx="2262158" cy="369332"/>
          </a:xfrm>
          <a:prstGeom prst="rect">
            <a:avLst/>
          </a:prstGeom>
          <a:noFill/>
        </p:spPr>
        <p:txBody>
          <a:bodyPr wrap="none" rtlCol="0">
            <a:spAutoFit/>
          </a:bodyPr>
          <a:lstStyle/>
          <a:p>
            <a:r>
              <a:rPr lang="zh-CN" altLang="en-US" dirty="0">
                <a:solidFill>
                  <a:schemeClr val="bg1"/>
                </a:solidFill>
              </a:rPr>
              <a:t>恢复舞蹈链上的节点</a:t>
            </a:r>
          </a:p>
        </p:txBody>
      </p:sp>
      <p:pic>
        <p:nvPicPr>
          <p:cNvPr id="32" name="图片 31">
            <a:extLst>
              <a:ext uri="{FF2B5EF4-FFF2-40B4-BE49-F238E27FC236}">
                <a16:creationId xmlns:a16="http://schemas.microsoft.com/office/drawing/2014/main" id="{9029DB44-1F29-4F8A-A372-C4F670103553}"/>
              </a:ext>
            </a:extLst>
          </p:cNvPr>
          <p:cNvPicPr>
            <a:picLocks noChangeAspect="1"/>
          </p:cNvPicPr>
          <p:nvPr/>
        </p:nvPicPr>
        <p:blipFill>
          <a:blip r:embed="rId6"/>
          <a:stretch>
            <a:fillRect/>
          </a:stretch>
        </p:blipFill>
        <p:spPr>
          <a:xfrm>
            <a:off x="6460129" y="3935409"/>
            <a:ext cx="3215919" cy="2027096"/>
          </a:xfrm>
          <a:prstGeom prst="rect">
            <a:avLst/>
          </a:prstGeom>
        </p:spPr>
      </p:pic>
      <p:sp>
        <p:nvSpPr>
          <p:cNvPr id="33" name="文本框 32">
            <a:extLst>
              <a:ext uri="{FF2B5EF4-FFF2-40B4-BE49-F238E27FC236}">
                <a16:creationId xmlns:a16="http://schemas.microsoft.com/office/drawing/2014/main" id="{B67463A2-EA52-492A-9875-1EFD89158B3D}"/>
              </a:ext>
            </a:extLst>
          </p:cNvPr>
          <p:cNvSpPr txBox="1"/>
          <p:nvPr/>
        </p:nvSpPr>
        <p:spPr>
          <a:xfrm>
            <a:off x="10041622" y="4110606"/>
            <a:ext cx="1800493" cy="369332"/>
          </a:xfrm>
          <a:prstGeom prst="rect">
            <a:avLst/>
          </a:prstGeom>
          <a:noFill/>
        </p:spPr>
        <p:txBody>
          <a:bodyPr wrap="none" rtlCol="0">
            <a:spAutoFit/>
          </a:bodyPr>
          <a:lstStyle/>
          <a:p>
            <a:r>
              <a:rPr lang="zh-CN" altLang="en-US" dirty="0">
                <a:solidFill>
                  <a:schemeClr val="bg1"/>
                </a:solidFill>
              </a:rPr>
              <a:t>递归搜索舞蹈链</a:t>
            </a: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783435" y="1305611"/>
            <a:ext cx="8181257" cy="800219"/>
            <a:chOff x="6551789" y="1592177"/>
            <a:chExt cx="4944886" cy="800219"/>
          </a:xfrm>
        </p:grpSpPr>
        <p:sp>
          <p:nvSpPr>
            <p:cNvPr id="8" name="文本框 7"/>
            <p:cNvSpPr txBox="1"/>
            <p:nvPr/>
          </p:nvSpPr>
          <p:spPr>
            <a:xfrm>
              <a:off x="6551789" y="1592177"/>
              <a:ext cx="4944886" cy="646331"/>
            </a:xfrm>
            <a:prstGeom prst="rect">
              <a:avLst/>
            </a:prstGeom>
            <a:noFill/>
          </p:spPr>
          <p:txBody>
            <a:bodyPr wrap="square" rtlCol="0">
              <a:spAutoFit/>
            </a:bodyPr>
            <a:lstStyle/>
            <a:p>
              <a:pPr algn="r"/>
              <a:r>
                <a:rPr lang="zh-CN" altLang="en-US" sz="3600" dirty="0">
                  <a:solidFill>
                    <a:schemeClr val="bg1"/>
                  </a:solidFill>
                  <a:latin typeface="思源黑体 CN Normal" panose="020B0400000000000000" pitchFamily="34" charset="-122"/>
                  <a:ea typeface="思源黑体 CN Normal" panose="020B0400000000000000" pitchFamily="34" charset="-122"/>
                </a:rPr>
                <a:t>精确覆盖问题的解转化为数独的解</a:t>
              </a:r>
            </a:p>
          </p:txBody>
        </p:sp>
        <p:cxnSp>
          <p:nvCxnSpPr>
            <p:cNvPr id="9" name="直接连接符 8"/>
            <p:cNvCxnSpPr/>
            <p:nvPr/>
          </p:nvCxnSpPr>
          <p:spPr>
            <a:xfrm>
              <a:off x="10664748" y="2392396"/>
              <a:ext cx="72397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4690110" y="337621"/>
            <a:ext cx="4475480" cy="811530"/>
            <a:chOff x="4690163" y="283379"/>
            <a:chExt cx="4296410" cy="852688"/>
          </a:xfrm>
        </p:grpSpPr>
        <p:sp>
          <p:nvSpPr>
            <p:cNvPr id="20" name="文本框 19"/>
            <p:cNvSpPr txBox="1"/>
            <p:nvPr/>
          </p:nvSpPr>
          <p:spPr>
            <a:xfrm>
              <a:off x="4690163" y="283379"/>
              <a:ext cx="4296410" cy="852688"/>
            </a:xfrm>
            <a:prstGeom prst="rect">
              <a:avLst/>
            </a:prstGeom>
            <a:noFill/>
          </p:spPr>
          <p:txBody>
            <a:bodyPr wrap="square" rtlCol="0">
              <a:spAutoFit/>
            </a:bodyPr>
            <a:lstStyle/>
            <a:p>
              <a:pPr fontAlgn="base">
                <a:lnSpc>
                  <a:spcPct val="130000"/>
                </a:lnSpc>
                <a:defRPr/>
              </a:pPr>
              <a:r>
                <a:rPr lang="en-US" altLang="zh-CN" sz="3600" b="1" dirty="0">
                  <a:solidFill>
                    <a:schemeClr val="bg1"/>
                  </a:solidFill>
                  <a:cs typeface="+mn-ea"/>
                  <a:sym typeface="+mn-lt"/>
                </a:rPr>
                <a:t>DLX</a:t>
              </a:r>
              <a:r>
                <a:rPr lang="zh-CN" altLang="en-US" sz="3600" b="1" dirty="0">
                  <a:solidFill>
                    <a:schemeClr val="bg1"/>
                  </a:solidFill>
                  <a:cs typeface="+mn-ea"/>
                  <a:sym typeface="+mn-lt"/>
                </a:rPr>
                <a:t>算法求解数独</a:t>
              </a:r>
              <a:endParaRPr lang="zh-CN" altLang="en-US" sz="3600" dirty="0">
                <a:solidFill>
                  <a:schemeClr val="bg1"/>
                </a:solidFill>
              </a:endParaRPr>
            </a:p>
          </p:txBody>
        </p:sp>
        <p:sp>
          <p:nvSpPr>
            <p:cNvPr id="21" name="文本框 20"/>
            <p:cNvSpPr txBox="1"/>
            <p:nvPr/>
          </p:nvSpPr>
          <p:spPr>
            <a:xfrm>
              <a:off x="4690163" y="283588"/>
              <a:ext cx="3570339" cy="306705"/>
            </a:xfrm>
            <a:prstGeom prst="rect">
              <a:avLst/>
            </a:prstGeom>
            <a:noFill/>
          </p:spPr>
          <p:txBody>
            <a:bodyPr wrap="square" rtlCol="0">
              <a:spAutoFit/>
            </a:bodyPr>
            <a:lstStyle/>
            <a:p>
              <a:pPr algn="ctr"/>
              <a:endParaRPr lang="zh-CN" altLang="en-US" sz="1400" dirty="0">
                <a:solidFill>
                  <a:schemeClr val="accent1"/>
                </a:solidFill>
              </a:endParaRPr>
            </a:p>
          </p:txBody>
        </p:sp>
      </p:grpSp>
      <p:pic>
        <p:nvPicPr>
          <p:cNvPr id="4" name="图片 3">
            <a:extLst>
              <a:ext uri="{FF2B5EF4-FFF2-40B4-BE49-F238E27FC236}">
                <a16:creationId xmlns:a16="http://schemas.microsoft.com/office/drawing/2014/main" id="{F4CCE729-055C-4DD8-AF27-FEF01E70576D}"/>
              </a:ext>
            </a:extLst>
          </p:cNvPr>
          <p:cNvPicPr>
            <a:picLocks noChangeAspect="1"/>
          </p:cNvPicPr>
          <p:nvPr/>
        </p:nvPicPr>
        <p:blipFill>
          <a:blip r:embed="rId3"/>
          <a:stretch>
            <a:fillRect/>
          </a:stretch>
        </p:blipFill>
        <p:spPr>
          <a:xfrm>
            <a:off x="1846672" y="2275494"/>
            <a:ext cx="8498656" cy="428386"/>
          </a:xfrm>
          <a:prstGeom prst="rect">
            <a:avLst/>
          </a:prstGeom>
        </p:spPr>
      </p:pic>
      <p:pic>
        <p:nvPicPr>
          <p:cNvPr id="10" name="图片 9">
            <a:extLst>
              <a:ext uri="{FF2B5EF4-FFF2-40B4-BE49-F238E27FC236}">
                <a16:creationId xmlns:a16="http://schemas.microsoft.com/office/drawing/2014/main" id="{E7C5D179-9922-45BF-B16E-A68988E91915}"/>
              </a:ext>
            </a:extLst>
          </p:cNvPr>
          <p:cNvPicPr>
            <a:picLocks noChangeAspect="1"/>
          </p:cNvPicPr>
          <p:nvPr/>
        </p:nvPicPr>
        <p:blipFill>
          <a:blip r:embed="rId4"/>
          <a:stretch>
            <a:fillRect/>
          </a:stretch>
        </p:blipFill>
        <p:spPr>
          <a:xfrm>
            <a:off x="7071536" y="3381692"/>
            <a:ext cx="4597730" cy="2740955"/>
          </a:xfrm>
          <a:prstGeom prst="rect">
            <a:avLst/>
          </a:prstGeom>
        </p:spPr>
      </p:pic>
      <p:pic>
        <p:nvPicPr>
          <p:cNvPr id="12" name="图片 11">
            <a:extLst>
              <a:ext uri="{FF2B5EF4-FFF2-40B4-BE49-F238E27FC236}">
                <a16:creationId xmlns:a16="http://schemas.microsoft.com/office/drawing/2014/main" id="{553555A6-A1DE-4280-95C9-B6DFFB9E374A}"/>
              </a:ext>
            </a:extLst>
          </p:cNvPr>
          <p:cNvPicPr>
            <a:picLocks noChangeAspect="1"/>
          </p:cNvPicPr>
          <p:nvPr/>
        </p:nvPicPr>
        <p:blipFill>
          <a:blip r:embed="rId5"/>
          <a:stretch>
            <a:fillRect/>
          </a:stretch>
        </p:blipFill>
        <p:spPr>
          <a:xfrm>
            <a:off x="1704588" y="3200402"/>
            <a:ext cx="3097095" cy="3103533"/>
          </a:xfrm>
          <a:prstGeom prst="rect">
            <a:avLst/>
          </a:prstGeom>
        </p:spPr>
      </p:pic>
      <p:sp>
        <p:nvSpPr>
          <p:cNvPr id="13" name="文本框 12">
            <a:extLst>
              <a:ext uri="{FF2B5EF4-FFF2-40B4-BE49-F238E27FC236}">
                <a16:creationId xmlns:a16="http://schemas.microsoft.com/office/drawing/2014/main" id="{58431F4B-7D09-47C1-B21B-DEA61A8B4F47}"/>
              </a:ext>
            </a:extLst>
          </p:cNvPr>
          <p:cNvSpPr txBox="1"/>
          <p:nvPr/>
        </p:nvSpPr>
        <p:spPr>
          <a:xfrm>
            <a:off x="1585520" y="2868822"/>
            <a:ext cx="646331" cy="369332"/>
          </a:xfrm>
          <a:prstGeom prst="rect">
            <a:avLst/>
          </a:prstGeom>
          <a:noFill/>
        </p:spPr>
        <p:txBody>
          <a:bodyPr wrap="none" rtlCol="0">
            <a:spAutoFit/>
          </a:bodyPr>
          <a:lstStyle/>
          <a:p>
            <a:r>
              <a:rPr lang="zh-CN" altLang="en-US" dirty="0">
                <a:solidFill>
                  <a:schemeClr val="bg1"/>
                </a:solidFill>
              </a:rPr>
              <a:t>初盘</a:t>
            </a:r>
          </a:p>
        </p:txBody>
      </p:sp>
      <p:sp>
        <p:nvSpPr>
          <p:cNvPr id="14" name="文本框 13">
            <a:extLst>
              <a:ext uri="{FF2B5EF4-FFF2-40B4-BE49-F238E27FC236}">
                <a16:creationId xmlns:a16="http://schemas.microsoft.com/office/drawing/2014/main" id="{4C986BA0-CA7B-4812-BDF7-1B64EB19C724}"/>
              </a:ext>
            </a:extLst>
          </p:cNvPr>
          <p:cNvSpPr txBox="1"/>
          <p:nvPr/>
        </p:nvSpPr>
        <p:spPr>
          <a:xfrm>
            <a:off x="7067153" y="2868822"/>
            <a:ext cx="646331" cy="369332"/>
          </a:xfrm>
          <a:prstGeom prst="rect">
            <a:avLst/>
          </a:prstGeom>
          <a:noFill/>
        </p:spPr>
        <p:txBody>
          <a:bodyPr wrap="none" rtlCol="0">
            <a:spAutoFit/>
          </a:bodyPr>
          <a:lstStyle/>
          <a:p>
            <a:r>
              <a:rPr lang="zh-CN" altLang="en-US" dirty="0">
                <a:solidFill>
                  <a:schemeClr val="bg1"/>
                </a:solidFill>
              </a:rPr>
              <a:t>终盘</a:t>
            </a:r>
          </a:p>
        </p:txBody>
      </p:sp>
    </p:spTree>
    <p:extLst>
      <p:ext uri="{BB962C8B-B14F-4D97-AF65-F5344CB8AC3E}">
        <p14:creationId xmlns:p14="http://schemas.microsoft.com/office/powerpoint/2010/main" val="1902102777"/>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right)">
                                      <p:cBhvr>
                                        <p:cTn id="7" dur="1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7711" r="17711"/>
          <a:stretch>
            <a:fillRect/>
          </a:stretch>
        </p:blipFill>
        <p:spPr>
          <a:xfrm>
            <a:off x="1" y="0"/>
            <a:ext cx="5010152" cy="6858000"/>
          </a:xfrm>
        </p:spPr>
      </p:pic>
      <p:sp>
        <p:nvSpPr>
          <p:cNvPr id="542" name="平行四边形 47"/>
          <p:cNvSpPr/>
          <p:nvPr/>
        </p:nvSpPr>
        <p:spPr>
          <a:xfrm>
            <a:off x="3126752" y="5759558"/>
            <a:ext cx="2343151" cy="34671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5234" y="0"/>
                </a:lnTo>
                <a:lnTo>
                  <a:pt x="21600" y="0"/>
                </a:lnTo>
                <a:lnTo>
                  <a:pt x="6366" y="21600"/>
                </a:lnTo>
                <a:close/>
              </a:path>
            </a:pathLst>
          </a:custGeom>
          <a:solidFill>
            <a:schemeClr val="accent1">
              <a:alpha val="40000"/>
            </a:schemeClr>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defRPr>
                <a:solidFill>
                  <a:srgbClr val="FFFFFF"/>
                </a:solidFill>
              </a:defRPr>
            </a:pPr>
            <a:endParaRPr kumimoji="0" sz="1800" b="0" i="0" u="none" strike="noStrike" kern="0" cap="none" spc="0" normalizeH="0" baseline="0" noProof="0">
              <a:ln>
                <a:noFill/>
              </a:ln>
              <a:solidFill>
                <a:srgbClr val="FFFFFF"/>
              </a:solidFill>
              <a:effectLst/>
              <a:uLnTx/>
              <a:uFillTx/>
              <a:cs typeface="+mn-ea"/>
              <a:sym typeface="+mn-lt"/>
            </a:endParaRPr>
          </a:p>
        </p:txBody>
      </p:sp>
      <p:sp>
        <p:nvSpPr>
          <p:cNvPr id="567" name="平行四边形 46"/>
          <p:cNvSpPr/>
          <p:nvPr/>
        </p:nvSpPr>
        <p:spPr>
          <a:xfrm>
            <a:off x="-818055" y="2986096"/>
            <a:ext cx="2343151" cy="34671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5234" y="0"/>
                </a:lnTo>
                <a:lnTo>
                  <a:pt x="21600" y="0"/>
                </a:lnTo>
                <a:lnTo>
                  <a:pt x="6366" y="21600"/>
                </a:lnTo>
                <a:close/>
              </a:path>
            </a:pathLst>
          </a:custGeom>
          <a:solidFill>
            <a:schemeClr val="accent1"/>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defRPr>
                <a:solidFill>
                  <a:srgbClr val="FFFFFF"/>
                </a:solidFill>
              </a:defRPr>
            </a:pPr>
            <a:endParaRPr kumimoji="0" sz="1800" b="0" i="0" u="none" strike="noStrike" kern="0" cap="none" spc="0" normalizeH="0" baseline="0" noProof="0">
              <a:ln>
                <a:noFill/>
              </a:ln>
              <a:solidFill>
                <a:srgbClr val="FFFFFF"/>
              </a:solidFill>
              <a:effectLst/>
              <a:uLnTx/>
              <a:uFillTx/>
              <a:cs typeface="+mn-ea"/>
              <a:sym typeface="+mn-lt"/>
            </a:endParaRPr>
          </a:p>
        </p:txBody>
      </p:sp>
      <p:sp>
        <p:nvSpPr>
          <p:cNvPr id="568" name="平行四边形 48"/>
          <p:cNvSpPr/>
          <p:nvPr/>
        </p:nvSpPr>
        <p:spPr>
          <a:xfrm>
            <a:off x="11020425" y="-2388568"/>
            <a:ext cx="2343151" cy="34671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5234" y="0"/>
                </a:lnTo>
                <a:lnTo>
                  <a:pt x="21600" y="0"/>
                </a:lnTo>
                <a:lnTo>
                  <a:pt x="6366" y="21600"/>
                </a:lnTo>
                <a:close/>
              </a:path>
            </a:pathLst>
          </a:custGeom>
          <a:solidFill>
            <a:schemeClr val="accent1"/>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defRPr>
                <a:solidFill>
                  <a:srgbClr val="FFFFFF"/>
                </a:solidFill>
              </a:defRPr>
            </a:pPr>
            <a:endParaRPr kumimoji="0" sz="1800" b="0" i="0" u="none" strike="noStrike" kern="0" cap="none" spc="0" normalizeH="0" baseline="0" noProof="0">
              <a:ln>
                <a:noFill/>
              </a:ln>
              <a:solidFill>
                <a:srgbClr val="FFFFFF"/>
              </a:solidFill>
              <a:effectLst/>
              <a:uLnTx/>
              <a:uFillTx/>
              <a:cs typeface="+mn-ea"/>
              <a:sym typeface="+mn-lt"/>
            </a:endParaRPr>
          </a:p>
        </p:txBody>
      </p:sp>
      <p:sp>
        <p:nvSpPr>
          <p:cNvPr id="569" name="矩形 9"/>
          <p:cNvSpPr/>
          <p:nvPr/>
        </p:nvSpPr>
        <p:spPr>
          <a:xfrm>
            <a:off x="11088237" y="5939340"/>
            <a:ext cx="585103" cy="43434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503" y="0"/>
                </a:lnTo>
                <a:lnTo>
                  <a:pt x="21600" y="0"/>
                </a:lnTo>
                <a:lnTo>
                  <a:pt x="16097" y="21600"/>
                </a:lnTo>
                <a:close/>
              </a:path>
            </a:pathLst>
          </a:custGeom>
          <a:ln w="12700">
            <a:solidFill>
              <a:schemeClr val="accent1"/>
            </a:solidFill>
            <a:miter/>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defRPr>
                <a:solidFill>
                  <a:srgbClr val="FFFFFF"/>
                </a:solidFill>
              </a:defRPr>
            </a:pPr>
            <a:endParaRPr kumimoji="0" sz="1800" b="0" i="0" u="none" strike="noStrike" kern="0" cap="none" spc="0" normalizeH="0" baseline="0" noProof="0">
              <a:ln>
                <a:noFill/>
              </a:ln>
              <a:solidFill>
                <a:srgbClr val="FFFFFF"/>
              </a:solidFill>
              <a:effectLst/>
              <a:uLnTx/>
              <a:uFillTx/>
              <a:cs typeface="+mn-ea"/>
              <a:sym typeface="+mn-lt"/>
            </a:endParaRPr>
          </a:p>
        </p:txBody>
      </p:sp>
      <p:sp>
        <p:nvSpPr>
          <p:cNvPr id="570" name="矩形 9"/>
          <p:cNvSpPr/>
          <p:nvPr/>
        </p:nvSpPr>
        <p:spPr>
          <a:xfrm>
            <a:off x="11240637" y="6091740"/>
            <a:ext cx="585103" cy="43434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503" y="0"/>
                </a:lnTo>
                <a:lnTo>
                  <a:pt x="21600" y="0"/>
                </a:lnTo>
                <a:lnTo>
                  <a:pt x="16097" y="21600"/>
                </a:lnTo>
                <a:close/>
              </a:path>
            </a:pathLst>
          </a:custGeom>
          <a:ln w="12700">
            <a:solidFill>
              <a:schemeClr val="accent1"/>
            </a:solidFill>
            <a:miter/>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defRPr>
                <a:solidFill>
                  <a:srgbClr val="FFFFFF"/>
                </a:solidFill>
              </a:defRPr>
            </a:pPr>
            <a:endParaRPr kumimoji="0" sz="1800" b="0" i="0" u="none" strike="noStrike" kern="0" cap="none" spc="0" normalizeH="0" baseline="0" noProof="0">
              <a:ln>
                <a:noFill/>
              </a:ln>
              <a:solidFill>
                <a:srgbClr val="FFFFFF"/>
              </a:solidFill>
              <a:effectLst/>
              <a:uLnTx/>
              <a:uFillTx/>
              <a:cs typeface="+mn-ea"/>
              <a:sym typeface="+mn-lt"/>
            </a:endParaRPr>
          </a:p>
        </p:txBody>
      </p:sp>
      <p:sp>
        <p:nvSpPr>
          <p:cNvPr id="31" name="文本框 30"/>
          <p:cNvSpPr txBox="1"/>
          <p:nvPr/>
        </p:nvSpPr>
        <p:spPr>
          <a:xfrm>
            <a:off x="5469706" y="2086715"/>
            <a:ext cx="1628775" cy="368300"/>
          </a:xfrm>
          <a:prstGeom prst="rect">
            <a:avLst/>
          </a:prstGeom>
          <a:noFill/>
        </p:spPr>
        <p:txBody>
          <a:bodyPr wrap="square" rtlCol="0">
            <a:spAutoFit/>
          </a:bodyPr>
          <a:lstStyle/>
          <a:p>
            <a:pPr algn="dist"/>
            <a:r>
              <a:rPr lang="zh-CN" altLang="en-US" b="1" dirty="0">
                <a:solidFill>
                  <a:schemeClr val="bg1"/>
                </a:solidFill>
                <a:cs typeface="+mn-ea"/>
                <a:sym typeface="+mn-lt"/>
              </a:rPr>
              <a:t>技术选型</a:t>
            </a:r>
          </a:p>
        </p:txBody>
      </p:sp>
      <p:sp>
        <p:nvSpPr>
          <p:cNvPr id="32" name="文本框 31"/>
          <p:cNvSpPr txBox="1"/>
          <p:nvPr/>
        </p:nvSpPr>
        <p:spPr>
          <a:xfrm>
            <a:off x="5828030" y="2752090"/>
            <a:ext cx="5412740" cy="613694"/>
          </a:xfrm>
          <a:prstGeom prst="rect">
            <a:avLst/>
          </a:prstGeom>
          <a:noFill/>
        </p:spPr>
        <p:txBody>
          <a:bodyPr wrap="square" rtlCol="0">
            <a:spAutoFit/>
          </a:bodyPr>
          <a:lstStyle/>
          <a:p>
            <a:pPr>
              <a:lnSpc>
                <a:spcPct val="150000"/>
              </a:lnSpc>
            </a:pPr>
            <a:r>
              <a:rPr lang="zh-CN" altLang="en-US" sz="1200" dirty="0">
                <a:solidFill>
                  <a:schemeClr val="bg1"/>
                </a:solidFill>
                <a:cs typeface="+mn-ea"/>
                <a:sym typeface="+mn-lt"/>
              </a:rPr>
              <a:t>考虑到期末大家都比较忙，所以采用开发效率更高的</a:t>
            </a:r>
            <a:r>
              <a:rPr lang="en-US" altLang="zh-CN" sz="1200" dirty="0">
                <a:solidFill>
                  <a:schemeClr val="bg1"/>
                </a:solidFill>
                <a:cs typeface="+mn-ea"/>
                <a:sym typeface="+mn-lt"/>
              </a:rPr>
              <a:t>JavaScript</a:t>
            </a:r>
            <a:r>
              <a:rPr lang="zh-CN" altLang="en-US" sz="1200" dirty="0">
                <a:solidFill>
                  <a:schemeClr val="bg1"/>
                </a:solidFill>
                <a:cs typeface="+mn-ea"/>
                <a:sym typeface="+mn-lt"/>
              </a:rPr>
              <a:t>语言，配合</a:t>
            </a:r>
            <a:r>
              <a:rPr lang="en-US" altLang="zh-CN" sz="1200" dirty="0" err="1">
                <a:solidFill>
                  <a:schemeClr val="bg1"/>
                </a:solidFill>
                <a:cs typeface="+mn-ea"/>
                <a:sym typeface="+mn-lt"/>
              </a:rPr>
              <a:t>eletron</a:t>
            </a:r>
            <a:r>
              <a:rPr lang="zh-CN" altLang="en-US" sz="1200" dirty="0">
                <a:solidFill>
                  <a:schemeClr val="bg1"/>
                </a:solidFill>
                <a:cs typeface="+mn-ea"/>
                <a:sym typeface="+mn-lt"/>
              </a:rPr>
              <a:t>框架完成</a:t>
            </a:r>
          </a:p>
        </p:txBody>
      </p:sp>
      <p:grpSp>
        <p:nvGrpSpPr>
          <p:cNvPr id="23" name="组合 22"/>
          <p:cNvGrpSpPr/>
          <p:nvPr/>
        </p:nvGrpSpPr>
        <p:grpSpPr>
          <a:xfrm>
            <a:off x="5828209" y="406143"/>
            <a:ext cx="4195685" cy="830661"/>
            <a:chOff x="4690163" y="406143"/>
            <a:chExt cx="4195685" cy="830661"/>
          </a:xfrm>
        </p:grpSpPr>
        <p:sp>
          <p:nvSpPr>
            <p:cNvPr id="24" name="文本框 23"/>
            <p:cNvSpPr txBox="1"/>
            <p:nvPr/>
          </p:nvSpPr>
          <p:spPr>
            <a:xfrm>
              <a:off x="4690163" y="590473"/>
              <a:ext cx="4195685" cy="646331"/>
            </a:xfrm>
            <a:prstGeom prst="rect">
              <a:avLst/>
            </a:prstGeom>
            <a:noFill/>
          </p:spPr>
          <p:txBody>
            <a:bodyPr wrap="square" rtlCol="0">
              <a:spAutoFit/>
            </a:bodyPr>
            <a:lstStyle/>
            <a:p>
              <a:r>
                <a:rPr lang="zh-CN" altLang="en-US" sz="3600" dirty="0">
                  <a:solidFill>
                    <a:schemeClr val="bg1"/>
                  </a:solidFill>
                </a:rPr>
                <a:t>可视化界面的实现</a:t>
              </a:r>
            </a:p>
          </p:txBody>
        </p:sp>
        <p:sp>
          <p:nvSpPr>
            <p:cNvPr id="25" name="文本框 24"/>
            <p:cNvSpPr txBox="1"/>
            <p:nvPr/>
          </p:nvSpPr>
          <p:spPr>
            <a:xfrm>
              <a:off x="4690163" y="406143"/>
              <a:ext cx="3570339" cy="306705"/>
            </a:xfrm>
            <a:prstGeom prst="rect">
              <a:avLst/>
            </a:prstGeom>
            <a:noFill/>
          </p:spPr>
          <p:txBody>
            <a:bodyPr wrap="square" rtlCol="0">
              <a:spAutoFit/>
            </a:bodyPr>
            <a:lstStyle/>
            <a:p>
              <a:endParaRPr lang="zh-CN" altLang="en-US" sz="1400" dirty="0">
                <a:solidFill>
                  <a:schemeClr val="accent1"/>
                </a:solidFill>
              </a:endParaRPr>
            </a:p>
          </p:txBody>
        </p:sp>
      </p:grpSp>
      <p:pic>
        <p:nvPicPr>
          <p:cNvPr id="3" name="图片 2">
            <a:extLst>
              <a:ext uri="{FF2B5EF4-FFF2-40B4-BE49-F238E27FC236}">
                <a16:creationId xmlns:a16="http://schemas.microsoft.com/office/drawing/2014/main" id="{2E5F3A8F-2D8C-4734-983F-D2B13471C095}"/>
              </a:ext>
            </a:extLst>
          </p:cNvPr>
          <p:cNvPicPr>
            <a:picLocks noChangeAspect="1"/>
          </p:cNvPicPr>
          <p:nvPr/>
        </p:nvPicPr>
        <p:blipFill>
          <a:blip r:embed="rId4"/>
          <a:stretch>
            <a:fillRect/>
          </a:stretch>
        </p:blipFill>
        <p:spPr>
          <a:xfrm>
            <a:off x="6363419" y="3662859"/>
            <a:ext cx="3927894" cy="294986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down)">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5334395" y="1499356"/>
            <a:ext cx="762000" cy="762000"/>
            <a:chOff x="3968750" y="3048000"/>
            <a:chExt cx="762000" cy="762000"/>
          </a:xfrm>
        </p:grpSpPr>
        <p:sp>
          <p:nvSpPr>
            <p:cNvPr id="13" name="Oval 8"/>
            <p:cNvSpPr>
              <a:spLocks noChangeArrowheads="1"/>
            </p:cNvSpPr>
            <p:nvPr/>
          </p:nvSpPr>
          <p:spPr bwMode="auto">
            <a:xfrm>
              <a:off x="3968750" y="3048000"/>
              <a:ext cx="762000" cy="762000"/>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 name="Freeform 77"/>
            <p:cNvSpPr>
              <a:spLocks noEditPoints="1"/>
            </p:cNvSpPr>
            <p:nvPr/>
          </p:nvSpPr>
          <p:spPr bwMode="auto">
            <a:xfrm>
              <a:off x="4127500" y="3225800"/>
              <a:ext cx="444500" cy="409575"/>
            </a:xfrm>
            <a:custGeom>
              <a:avLst/>
              <a:gdLst>
                <a:gd name="T0" fmla="*/ 93 w 140"/>
                <a:gd name="T1" fmla="*/ 57 h 129"/>
                <a:gd name="T2" fmla="*/ 75 w 140"/>
                <a:gd name="T3" fmla="*/ 54 h 129"/>
                <a:gd name="T4" fmla="*/ 79 w 140"/>
                <a:gd name="T5" fmla="*/ 38 h 129"/>
                <a:gd name="T6" fmla="*/ 65 w 140"/>
                <a:gd name="T7" fmla="*/ 33 h 129"/>
                <a:gd name="T8" fmla="*/ 50 w 140"/>
                <a:gd name="T9" fmla="*/ 43 h 129"/>
                <a:gd name="T10" fmla="*/ 41 w 140"/>
                <a:gd name="T11" fmla="*/ 30 h 129"/>
                <a:gd name="T12" fmla="*/ 28 w 140"/>
                <a:gd name="T13" fmla="*/ 36 h 129"/>
                <a:gd name="T14" fmla="*/ 24 w 140"/>
                <a:gd name="T15" fmla="*/ 54 h 129"/>
                <a:gd name="T16" fmla="*/ 9 w 140"/>
                <a:gd name="T17" fmla="*/ 50 h 129"/>
                <a:gd name="T18" fmla="*/ 4 w 140"/>
                <a:gd name="T19" fmla="*/ 64 h 129"/>
                <a:gd name="T20" fmla="*/ 14 w 140"/>
                <a:gd name="T21" fmla="*/ 79 h 129"/>
                <a:gd name="T22" fmla="*/ 0 w 140"/>
                <a:gd name="T23" fmla="*/ 88 h 129"/>
                <a:gd name="T24" fmla="*/ 7 w 140"/>
                <a:gd name="T25" fmla="*/ 101 h 129"/>
                <a:gd name="T26" fmla="*/ 25 w 140"/>
                <a:gd name="T27" fmla="*/ 105 h 129"/>
                <a:gd name="T28" fmla="*/ 21 w 140"/>
                <a:gd name="T29" fmla="*/ 120 h 129"/>
                <a:gd name="T30" fmla="*/ 35 w 140"/>
                <a:gd name="T31" fmla="*/ 125 h 129"/>
                <a:gd name="T32" fmla="*/ 50 w 140"/>
                <a:gd name="T33" fmla="*/ 115 h 129"/>
                <a:gd name="T34" fmla="*/ 59 w 140"/>
                <a:gd name="T35" fmla="*/ 129 h 129"/>
                <a:gd name="T36" fmla="*/ 72 w 140"/>
                <a:gd name="T37" fmla="*/ 122 h 129"/>
                <a:gd name="T38" fmla="*/ 75 w 140"/>
                <a:gd name="T39" fmla="*/ 104 h 129"/>
                <a:gd name="T40" fmla="*/ 91 w 140"/>
                <a:gd name="T41" fmla="*/ 108 h 129"/>
                <a:gd name="T42" fmla="*/ 96 w 140"/>
                <a:gd name="T43" fmla="*/ 94 h 129"/>
                <a:gd name="T44" fmla="*/ 86 w 140"/>
                <a:gd name="T45" fmla="*/ 79 h 129"/>
                <a:gd name="T46" fmla="*/ 99 w 140"/>
                <a:gd name="T47" fmla="*/ 70 h 129"/>
                <a:gd name="T48" fmla="*/ 56 w 140"/>
                <a:gd name="T49" fmla="*/ 100 h 129"/>
                <a:gd name="T50" fmla="*/ 44 w 140"/>
                <a:gd name="T51" fmla="*/ 59 h 129"/>
                <a:gd name="T52" fmla="*/ 56 w 140"/>
                <a:gd name="T53" fmla="*/ 100 h 129"/>
                <a:gd name="T54" fmla="*/ 54 w 140"/>
                <a:gd name="T55" fmla="*/ 94 h 129"/>
                <a:gd name="T56" fmla="*/ 45 w 140"/>
                <a:gd name="T57" fmla="*/ 64 h 129"/>
                <a:gd name="T58" fmla="*/ 139 w 140"/>
                <a:gd name="T59" fmla="*/ 41 h 129"/>
                <a:gd name="T60" fmla="*/ 132 w 140"/>
                <a:gd name="T61" fmla="*/ 31 h 129"/>
                <a:gd name="T62" fmla="*/ 137 w 140"/>
                <a:gd name="T63" fmla="*/ 20 h 129"/>
                <a:gd name="T64" fmla="*/ 133 w 140"/>
                <a:gd name="T65" fmla="*/ 11 h 129"/>
                <a:gd name="T66" fmla="*/ 122 w 140"/>
                <a:gd name="T67" fmla="*/ 14 h 129"/>
                <a:gd name="T68" fmla="*/ 111 w 140"/>
                <a:gd name="T69" fmla="*/ 2 h 129"/>
                <a:gd name="T70" fmla="*/ 101 w 140"/>
                <a:gd name="T71" fmla="*/ 1 h 129"/>
                <a:gd name="T72" fmla="*/ 99 w 140"/>
                <a:gd name="T73" fmla="*/ 12 h 129"/>
                <a:gd name="T74" fmla="*/ 82 w 140"/>
                <a:gd name="T75" fmla="*/ 15 h 129"/>
                <a:gd name="T76" fmla="*/ 77 w 140"/>
                <a:gd name="T77" fmla="*/ 23 h 129"/>
                <a:gd name="T78" fmla="*/ 85 w 140"/>
                <a:gd name="T79" fmla="*/ 31 h 129"/>
                <a:gd name="T80" fmla="*/ 86 w 140"/>
                <a:gd name="T81" fmla="*/ 40 h 129"/>
                <a:gd name="T82" fmla="*/ 79 w 140"/>
                <a:gd name="T83" fmla="*/ 50 h 129"/>
                <a:gd name="T84" fmla="*/ 86 w 140"/>
                <a:gd name="T85" fmla="*/ 56 h 129"/>
                <a:gd name="T86" fmla="*/ 103 w 140"/>
                <a:gd name="T87" fmla="*/ 56 h 129"/>
                <a:gd name="T88" fmla="*/ 108 w 140"/>
                <a:gd name="T89" fmla="*/ 67 h 129"/>
                <a:gd name="T90" fmla="*/ 117 w 140"/>
                <a:gd name="T91" fmla="*/ 64 h 129"/>
                <a:gd name="T92" fmla="*/ 126 w 140"/>
                <a:gd name="T93" fmla="*/ 49 h 129"/>
                <a:gd name="T94" fmla="*/ 137 w 140"/>
                <a:gd name="T95" fmla="*/ 50 h 129"/>
                <a:gd name="T96" fmla="*/ 139 w 140"/>
                <a:gd name="T97" fmla="*/ 41 h 129"/>
                <a:gd name="T98" fmla="*/ 96 w 140"/>
                <a:gd name="T99" fmla="*/ 35 h 129"/>
                <a:gd name="T100" fmla="*/ 121 w 140"/>
                <a:gd name="T101" fmla="*/ 3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 h="129">
                  <a:moveTo>
                    <a:pt x="96" y="59"/>
                  </a:moveTo>
                  <a:cubicBezTo>
                    <a:pt x="96" y="58"/>
                    <a:pt x="94" y="57"/>
                    <a:pt x="93" y="57"/>
                  </a:cubicBezTo>
                  <a:cubicBezTo>
                    <a:pt x="80" y="59"/>
                    <a:pt x="80" y="59"/>
                    <a:pt x="80" y="59"/>
                  </a:cubicBezTo>
                  <a:cubicBezTo>
                    <a:pt x="78" y="57"/>
                    <a:pt x="77" y="55"/>
                    <a:pt x="75" y="54"/>
                  </a:cubicBezTo>
                  <a:cubicBezTo>
                    <a:pt x="80" y="41"/>
                    <a:pt x="80" y="41"/>
                    <a:pt x="80" y="41"/>
                  </a:cubicBezTo>
                  <a:cubicBezTo>
                    <a:pt x="80" y="40"/>
                    <a:pt x="80" y="39"/>
                    <a:pt x="79" y="38"/>
                  </a:cubicBezTo>
                  <a:cubicBezTo>
                    <a:pt x="68" y="32"/>
                    <a:pt x="68" y="32"/>
                    <a:pt x="68" y="32"/>
                  </a:cubicBezTo>
                  <a:cubicBezTo>
                    <a:pt x="67" y="32"/>
                    <a:pt x="65" y="32"/>
                    <a:pt x="65" y="33"/>
                  </a:cubicBezTo>
                  <a:cubicBezTo>
                    <a:pt x="57" y="44"/>
                    <a:pt x="57" y="44"/>
                    <a:pt x="57" y="44"/>
                  </a:cubicBezTo>
                  <a:cubicBezTo>
                    <a:pt x="55" y="44"/>
                    <a:pt x="52" y="43"/>
                    <a:pt x="50" y="43"/>
                  </a:cubicBezTo>
                  <a:cubicBezTo>
                    <a:pt x="44" y="31"/>
                    <a:pt x="44" y="31"/>
                    <a:pt x="44" y="31"/>
                  </a:cubicBezTo>
                  <a:cubicBezTo>
                    <a:pt x="44" y="30"/>
                    <a:pt x="42" y="29"/>
                    <a:pt x="41" y="30"/>
                  </a:cubicBezTo>
                  <a:cubicBezTo>
                    <a:pt x="30" y="33"/>
                    <a:pt x="30" y="33"/>
                    <a:pt x="30" y="33"/>
                  </a:cubicBezTo>
                  <a:cubicBezTo>
                    <a:pt x="28" y="33"/>
                    <a:pt x="28" y="35"/>
                    <a:pt x="28" y="36"/>
                  </a:cubicBezTo>
                  <a:cubicBezTo>
                    <a:pt x="30" y="49"/>
                    <a:pt x="30" y="49"/>
                    <a:pt x="30" y="49"/>
                  </a:cubicBezTo>
                  <a:cubicBezTo>
                    <a:pt x="28" y="51"/>
                    <a:pt x="26" y="52"/>
                    <a:pt x="24" y="54"/>
                  </a:cubicBezTo>
                  <a:cubicBezTo>
                    <a:pt x="12" y="49"/>
                    <a:pt x="12" y="49"/>
                    <a:pt x="12" y="49"/>
                  </a:cubicBezTo>
                  <a:cubicBezTo>
                    <a:pt x="11" y="49"/>
                    <a:pt x="9" y="49"/>
                    <a:pt x="9" y="50"/>
                  </a:cubicBezTo>
                  <a:cubicBezTo>
                    <a:pt x="3" y="61"/>
                    <a:pt x="3" y="61"/>
                    <a:pt x="3" y="61"/>
                  </a:cubicBezTo>
                  <a:cubicBezTo>
                    <a:pt x="2" y="62"/>
                    <a:pt x="3" y="64"/>
                    <a:pt x="4" y="64"/>
                  </a:cubicBezTo>
                  <a:cubicBezTo>
                    <a:pt x="15" y="72"/>
                    <a:pt x="15" y="72"/>
                    <a:pt x="15" y="72"/>
                  </a:cubicBezTo>
                  <a:cubicBezTo>
                    <a:pt x="14" y="74"/>
                    <a:pt x="14" y="77"/>
                    <a:pt x="14" y="79"/>
                  </a:cubicBezTo>
                  <a:cubicBezTo>
                    <a:pt x="2" y="85"/>
                    <a:pt x="2" y="85"/>
                    <a:pt x="2" y="85"/>
                  </a:cubicBezTo>
                  <a:cubicBezTo>
                    <a:pt x="1" y="85"/>
                    <a:pt x="0" y="87"/>
                    <a:pt x="0" y="88"/>
                  </a:cubicBezTo>
                  <a:cubicBezTo>
                    <a:pt x="4" y="99"/>
                    <a:pt x="4" y="99"/>
                    <a:pt x="4" y="99"/>
                  </a:cubicBezTo>
                  <a:cubicBezTo>
                    <a:pt x="4" y="101"/>
                    <a:pt x="6" y="101"/>
                    <a:pt x="7" y="101"/>
                  </a:cubicBezTo>
                  <a:cubicBezTo>
                    <a:pt x="20" y="99"/>
                    <a:pt x="20" y="99"/>
                    <a:pt x="20" y="99"/>
                  </a:cubicBezTo>
                  <a:cubicBezTo>
                    <a:pt x="21" y="101"/>
                    <a:pt x="23" y="103"/>
                    <a:pt x="25" y="105"/>
                  </a:cubicBezTo>
                  <a:cubicBezTo>
                    <a:pt x="20" y="117"/>
                    <a:pt x="20" y="117"/>
                    <a:pt x="20" y="117"/>
                  </a:cubicBezTo>
                  <a:cubicBezTo>
                    <a:pt x="19" y="118"/>
                    <a:pt x="20" y="120"/>
                    <a:pt x="21" y="120"/>
                  </a:cubicBezTo>
                  <a:cubicBezTo>
                    <a:pt x="31" y="126"/>
                    <a:pt x="31" y="126"/>
                    <a:pt x="31" y="126"/>
                  </a:cubicBezTo>
                  <a:cubicBezTo>
                    <a:pt x="33" y="127"/>
                    <a:pt x="34" y="126"/>
                    <a:pt x="35" y="125"/>
                  </a:cubicBezTo>
                  <a:cubicBezTo>
                    <a:pt x="43" y="114"/>
                    <a:pt x="43" y="114"/>
                    <a:pt x="43" y="114"/>
                  </a:cubicBezTo>
                  <a:cubicBezTo>
                    <a:pt x="45" y="115"/>
                    <a:pt x="47" y="115"/>
                    <a:pt x="50" y="115"/>
                  </a:cubicBezTo>
                  <a:cubicBezTo>
                    <a:pt x="55" y="127"/>
                    <a:pt x="55" y="127"/>
                    <a:pt x="55" y="127"/>
                  </a:cubicBezTo>
                  <a:cubicBezTo>
                    <a:pt x="56" y="128"/>
                    <a:pt x="57" y="129"/>
                    <a:pt x="59" y="129"/>
                  </a:cubicBezTo>
                  <a:cubicBezTo>
                    <a:pt x="70" y="125"/>
                    <a:pt x="70" y="125"/>
                    <a:pt x="70" y="125"/>
                  </a:cubicBezTo>
                  <a:cubicBezTo>
                    <a:pt x="71" y="125"/>
                    <a:pt x="72" y="123"/>
                    <a:pt x="72" y="122"/>
                  </a:cubicBezTo>
                  <a:cubicBezTo>
                    <a:pt x="70" y="109"/>
                    <a:pt x="70" y="109"/>
                    <a:pt x="70" y="109"/>
                  </a:cubicBezTo>
                  <a:cubicBezTo>
                    <a:pt x="72" y="108"/>
                    <a:pt x="74" y="106"/>
                    <a:pt x="75" y="104"/>
                  </a:cubicBezTo>
                  <a:cubicBezTo>
                    <a:pt x="88" y="109"/>
                    <a:pt x="88" y="109"/>
                    <a:pt x="88" y="109"/>
                  </a:cubicBezTo>
                  <a:cubicBezTo>
                    <a:pt x="89" y="110"/>
                    <a:pt x="90" y="109"/>
                    <a:pt x="91" y="108"/>
                  </a:cubicBezTo>
                  <a:cubicBezTo>
                    <a:pt x="97" y="97"/>
                    <a:pt x="97" y="97"/>
                    <a:pt x="97" y="97"/>
                  </a:cubicBezTo>
                  <a:cubicBezTo>
                    <a:pt x="97" y="96"/>
                    <a:pt x="97" y="95"/>
                    <a:pt x="96" y="94"/>
                  </a:cubicBezTo>
                  <a:cubicBezTo>
                    <a:pt x="85" y="86"/>
                    <a:pt x="85" y="86"/>
                    <a:pt x="85" y="86"/>
                  </a:cubicBezTo>
                  <a:cubicBezTo>
                    <a:pt x="85" y="84"/>
                    <a:pt x="86" y="81"/>
                    <a:pt x="86" y="79"/>
                  </a:cubicBezTo>
                  <a:cubicBezTo>
                    <a:pt x="98" y="74"/>
                    <a:pt x="98" y="74"/>
                    <a:pt x="98" y="74"/>
                  </a:cubicBezTo>
                  <a:cubicBezTo>
                    <a:pt x="99" y="73"/>
                    <a:pt x="100" y="72"/>
                    <a:pt x="99" y="70"/>
                  </a:cubicBezTo>
                  <a:lnTo>
                    <a:pt x="96" y="59"/>
                  </a:lnTo>
                  <a:close/>
                  <a:moveTo>
                    <a:pt x="56" y="100"/>
                  </a:moveTo>
                  <a:cubicBezTo>
                    <a:pt x="45" y="103"/>
                    <a:pt x="33" y="97"/>
                    <a:pt x="29" y="85"/>
                  </a:cubicBezTo>
                  <a:cubicBezTo>
                    <a:pt x="26" y="74"/>
                    <a:pt x="32" y="62"/>
                    <a:pt x="44" y="59"/>
                  </a:cubicBezTo>
                  <a:cubicBezTo>
                    <a:pt x="55" y="55"/>
                    <a:pt x="67" y="62"/>
                    <a:pt x="70" y="73"/>
                  </a:cubicBezTo>
                  <a:cubicBezTo>
                    <a:pt x="74" y="84"/>
                    <a:pt x="67" y="96"/>
                    <a:pt x="56" y="100"/>
                  </a:cubicBezTo>
                  <a:close/>
                  <a:moveTo>
                    <a:pt x="64" y="75"/>
                  </a:moveTo>
                  <a:cubicBezTo>
                    <a:pt x="67" y="83"/>
                    <a:pt x="62" y="91"/>
                    <a:pt x="54" y="94"/>
                  </a:cubicBezTo>
                  <a:cubicBezTo>
                    <a:pt x="46" y="96"/>
                    <a:pt x="38" y="92"/>
                    <a:pt x="35" y="84"/>
                  </a:cubicBezTo>
                  <a:cubicBezTo>
                    <a:pt x="33" y="75"/>
                    <a:pt x="37" y="67"/>
                    <a:pt x="45" y="64"/>
                  </a:cubicBezTo>
                  <a:cubicBezTo>
                    <a:pt x="53" y="62"/>
                    <a:pt x="62" y="67"/>
                    <a:pt x="64" y="75"/>
                  </a:cubicBezTo>
                  <a:close/>
                  <a:moveTo>
                    <a:pt x="139" y="41"/>
                  </a:moveTo>
                  <a:cubicBezTo>
                    <a:pt x="132" y="36"/>
                    <a:pt x="132" y="36"/>
                    <a:pt x="132" y="36"/>
                  </a:cubicBezTo>
                  <a:cubicBezTo>
                    <a:pt x="132" y="34"/>
                    <a:pt x="132" y="33"/>
                    <a:pt x="132" y="31"/>
                  </a:cubicBezTo>
                  <a:cubicBezTo>
                    <a:pt x="131" y="29"/>
                    <a:pt x="131" y="28"/>
                    <a:pt x="131" y="26"/>
                  </a:cubicBezTo>
                  <a:cubicBezTo>
                    <a:pt x="137" y="20"/>
                    <a:pt x="137" y="20"/>
                    <a:pt x="137" y="20"/>
                  </a:cubicBezTo>
                  <a:cubicBezTo>
                    <a:pt x="138" y="19"/>
                    <a:pt x="138" y="18"/>
                    <a:pt x="137" y="17"/>
                  </a:cubicBezTo>
                  <a:cubicBezTo>
                    <a:pt x="133" y="11"/>
                    <a:pt x="133" y="11"/>
                    <a:pt x="133" y="11"/>
                  </a:cubicBezTo>
                  <a:cubicBezTo>
                    <a:pt x="132" y="10"/>
                    <a:pt x="131" y="10"/>
                    <a:pt x="130" y="10"/>
                  </a:cubicBezTo>
                  <a:cubicBezTo>
                    <a:pt x="122" y="14"/>
                    <a:pt x="122" y="14"/>
                    <a:pt x="122" y="14"/>
                  </a:cubicBezTo>
                  <a:cubicBezTo>
                    <a:pt x="119" y="12"/>
                    <a:pt x="116" y="11"/>
                    <a:pt x="113" y="10"/>
                  </a:cubicBezTo>
                  <a:cubicBezTo>
                    <a:pt x="111" y="2"/>
                    <a:pt x="111" y="2"/>
                    <a:pt x="111" y="2"/>
                  </a:cubicBezTo>
                  <a:cubicBezTo>
                    <a:pt x="111" y="1"/>
                    <a:pt x="109" y="0"/>
                    <a:pt x="108" y="0"/>
                  </a:cubicBezTo>
                  <a:cubicBezTo>
                    <a:pt x="101" y="1"/>
                    <a:pt x="101" y="1"/>
                    <a:pt x="101" y="1"/>
                  </a:cubicBezTo>
                  <a:cubicBezTo>
                    <a:pt x="100" y="1"/>
                    <a:pt x="99" y="2"/>
                    <a:pt x="99" y="3"/>
                  </a:cubicBezTo>
                  <a:cubicBezTo>
                    <a:pt x="99" y="12"/>
                    <a:pt x="99" y="12"/>
                    <a:pt x="99" y="12"/>
                  </a:cubicBezTo>
                  <a:cubicBezTo>
                    <a:pt x="96" y="13"/>
                    <a:pt x="93" y="15"/>
                    <a:pt x="91" y="18"/>
                  </a:cubicBezTo>
                  <a:cubicBezTo>
                    <a:pt x="82" y="15"/>
                    <a:pt x="82" y="15"/>
                    <a:pt x="82" y="15"/>
                  </a:cubicBezTo>
                  <a:cubicBezTo>
                    <a:pt x="81" y="15"/>
                    <a:pt x="80" y="16"/>
                    <a:pt x="79" y="17"/>
                  </a:cubicBezTo>
                  <a:cubicBezTo>
                    <a:pt x="77" y="23"/>
                    <a:pt x="77" y="23"/>
                    <a:pt x="77" y="23"/>
                  </a:cubicBezTo>
                  <a:cubicBezTo>
                    <a:pt x="76" y="24"/>
                    <a:pt x="76" y="25"/>
                    <a:pt x="77" y="26"/>
                  </a:cubicBezTo>
                  <a:cubicBezTo>
                    <a:pt x="85" y="31"/>
                    <a:pt x="85" y="31"/>
                    <a:pt x="85" y="31"/>
                  </a:cubicBezTo>
                  <a:cubicBezTo>
                    <a:pt x="85" y="32"/>
                    <a:pt x="85" y="34"/>
                    <a:pt x="85" y="36"/>
                  </a:cubicBezTo>
                  <a:cubicBezTo>
                    <a:pt x="85" y="37"/>
                    <a:pt x="85" y="39"/>
                    <a:pt x="86" y="40"/>
                  </a:cubicBezTo>
                  <a:cubicBezTo>
                    <a:pt x="80" y="47"/>
                    <a:pt x="80" y="47"/>
                    <a:pt x="80" y="47"/>
                  </a:cubicBezTo>
                  <a:cubicBezTo>
                    <a:pt x="79" y="48"/>
                    <a:pt x="79" y="49"/>
                    <a:pt x="79" y="50"/>
                  </a:cubicBezTo>
                  <a:cubicBezTo>
                    <a:pt x="83" y="56"/>
                    <a:pt x="83" y="56"/>
                    <a:pt x="83" y="56"/>
                  </a:cubicBezTo>
                  <a:cubicBezTo>
                    <a:pt x="84" y="57"/>
                    <a:pt x="85" y="57"/>
                    <a:pt x="86" y="56"/>
                  </a:cubicBezTo>
                  <a:cubicBezTo>
                    <a:pt x="94" y="52"/>
                    <a:pt x="94" y="52"/>
                    <a:pt x="94" y="52"/>
                  </a:cubicBezTo>
                  <a:cubicBezTo>
                    <a:pt x="97" y="54"/>
                    <a:pt x="100" y="56"/>
                    <a:pt x="103" y="56"/>
                  </a:cubicBezTo>
                  <a:cubicBezTo>
                    <a:pt x="106" y="65"/>
                    <a:pt x="106" y="65"/>
                    <a:pt x="106" y="65"/>
                  </a:cubicBezTo>
                  <a:cubicBezTo>
                    <a:pt x="106" y="66"/>
                    <a:pt x="107" y="67"/>
                    <a:pt x="108" y="67"/>
                  </a:cubicBezTo>
                  <a:cubicBezTo>
                    <a:pt x="115" y="66"/>
                    <a:pt x="115" y="66"/>
                    <a:pt x="115" y="66"/>
                  </a:cubicBezTo>
                  <a:cubicBezTo>
                    <a:pt x="116" y="66"/>
                    <a:pt x="117" y="65"/>
                    <a:pt x="117" y="64"/>
                  </a:cubicBezTo>
                  <a:cubicBezTo>
                    <a:pt x="118" y="55"/>
                    <a:pt x="118" y="55"/>
                    <a:pt x="118" y="55"/>
                  </a:cubicBezTo>
                  <a:cubicBezTo>
                    <a:pt x="121" y="53"/>
                    <a:pt x="123" y="51"/>
                    <a:pt x="126" y="49"/>
                  </a:cubicBezTo>
                  <a:cubicBezTo>
                    <a:pt x="134" y="51"/>
                    <a:pt x="134" y="51"/>
                    <a:pt x="134" y="51"/>
                  </a:cubicBezTo>
                  <a:cubicBezTo>
                    <a:pt x="135" y="52"/>
                    <a:pt x="137" y="51"/>
                    <a:pt x="137" y="50"/>
                  </a:cubicBezTo>
                  <a:cubicBezTo>
                    <a:pt x="140" y="44"/>
                    <a:pt x="140" y="44"/>
                    <a:pt x="140" y="44"/>
                  </a:cubicBezTo>
                  <a:cubicBezTo>
                    <a:pt x="140" y="43"/>
                    <a:pt x="140" y="41"/>
                    <a:pt x="139" y="41"/>
                  </a:cubicBezTo>
                  <a:close/>
                  <a:moveTo>
                    <a:pt x="110" y="46"/>
                  </a:moveTo>
                  <a:cubicBezTo>
                    <a:pt x="103" y="46"/>
                    <a:pt x="97" y="41"/>
                    <a:pt x="96" y="35"/>
                  </a:cubicBezTo>
                  <a:cubicBezTo>
                    <a:pt x="95" y="28"/>
                    <a:pt x="100" y="22"/>
                    <a:pt x="107" y="21"/>
                  </a:cubicBezTo>
                  <a:cubicBezTo>
                    <a:pt x="114" y="20"/>
                    <a:pt x="120" y="25"/>
                    <a:pt x="121" y="32"/>
                  </a:cubicBezTo>
                  <a:cubicBezTo>
                    <a:pt x="121" y="39"/>
                    <a:pt x="116" y="45"/>
                    <a:pt x="110" y="46"/>
                  </a:cubicBezTo>
                  <a:close/>
                </a:path>
              </a:pathLst>
            </a:custGeom>
            <a:solidFill>
              <a:srgbClr val="34384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15" name="组合 14"/>
          <p:cNvGrpSpPr/>
          <p:nvPr/>
        </p:nvGrpSpPr>
        <p:grpSpPr>
          <a:xfrm>
            <a:off x="5493145" y="3971256"/>
            <a:ext cx="762000" cy="762000"/>
            <a:chOff x="3060700" y="3048000"/>
            <a:chExt cx="762000" cy="762000"/>
          </a:xfrm>
        </p:grpSpPr>
        <p:sp>
          <p:nvSpPr>
            <p:cNvPr id="16" name="Oval 19"/>
            <p:cNvSpPr>
              <a:spLocks noChangeArrowheads="1"/>
            </p:cNvSpPr>
            <p:nvPr/>
          </p:nvSpPr>
          <p:spPr bwMode="auto">
            <a:xfrm>
              <a:off x="3060700" y="3048000"/>
              <a:ext cx="762000" cy="762000"/>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 name="Freeform 87"/>
            <p:cNvSpPr>
              <a:spLocks noEditPoints="1"/>
            </p:cNvSpPr>
            <p:nvPr/>
          </p:nvSpPr>
          <p:spPr bwMode="auto">
            <a:xfrm>
              <a:off x="3251200" y="3194050"/>
              <a:ext cx="419100" cy="469900"/>
            </a:xfrm>
            <a:custGeom>
              <a:avLst/>
              <a:gdLst>
                <a:gd name="T0" fmla="*/ 97 w 132"/>
                <a:gd name="T1" fmla="*/ 107 h 148"/>
                <a:gd name="T2" fmla="*/ 19 w 132"/>
                <a:gd name="T3" fmla="*/ 98 h 148"/>
                <a:gd name="T4" fmla="*/ 29 w 132"/>
                <a:gd name="T5" fmla="*/ 19 h 148"/>
                <a:gd name="T6" fmla="*/ 107 w 132"/>
                <a:gd name="T7" fmla="*/ 29 h 148"/>
                <a:gd name="T8" fmla="*/ 97 w 132"/>
                <a:gd name="T9" fmla="*/ 107 h 148"/>
                <a:gd name="T10" fmla="*/ 97 w 132"/>
                <a:gd name="T11" fmla="*/ 36 h 148"/>
                <a:gd name="T12" fmla="*/ 36 w 132"/>
                <a:gd name="T13" fmla="*/ 29 h 148"/>
                <a:gd name="T14" fmla="*/ 29 w 132"/>
                <a:gd name="T15" fmla="*/ 90 h 148"/>
                <a:gd name="T16" fmla="*/ 90 w 132"/>
                <a:gd name="T17" fmla="*/ 98 h 148"/>
                <a:gd name="T18" fmla="*/ 97 w 132"/>
                <a:gd name="T19" fmla="*/ 36 h 148"/>
                <a:gd name="T20" fmla="*/ 97 w 132"/>
                <a:gd name="T21" fmla="*/ 111 h 148"/>
                <a:gd name="T22" fmla="*/ 101 w 132"/>
                <a:gd name="T23" fmla="*/ 108 h 148"/>
                <a:gd name="T24" fmla="*/ 110 w 132"/>
                <a:gd name="T25" fmla="*/ 109 h 148"/>
                <a:gd name="T26" fmla="*/ 119 w 132"/>
                <a:gd name="T27" fmla="*/ 121 h 148"/>
                <a:gd name="T28" fmla="*/ 106 w 132"/>
                <a:gd name="T29" fmla="*/ 132 h 148"/>
                <a:gd name="T30" fmla="*/ 96 w 132"/>
                <a:gd name="T31" fmla="*/ 120 h 148"/>
                <a:gd name="T32" fmla="*/ 97 w 132"/>
                <a:gd name="T33" fmla="*/ 111 h 148"/>
                <a:gd name="T34" fmla="*/ 128 w 132"/>
                <a:gd name="T35" fmla="*/ 143 h 148"/>
                <a:gd name="T36" fmla="*/ 125 w 132"/>
                <a:gd name="T37" fmla="*/ 146 h 148"/>
                <a:gd name="T38" fmla="*/ 116 w 132"/>
                <a:gd name="T39" fmla="*/ 145 h 148"/>
                <a:gd name="T40" fmla="*/ 110 w 132"/>
                <a:gd name="T41" fmla="*/ 137 h 148"/>
                <a:gd name="T42" fmla="*/ 123 w 132"/>
                <a:gd name="T43" fmla="*/ 126 h 148"/>
                <a:gd name="T44" fmla="*/ 130 w 132"/>
                <a:gd name="T45" fmla="*/ 134 h 148"/>
                <a:gd name="T46" fmla="*/ 128 w 132"/>
                <a:gd name="T47" fmla="*/ 143 h 148"/>
                <a:gd name="T48" fmla="*/ 92 w 132"/>
                <a:gd name="T49" fmla="*/ 50 h 148"/>
                <a:gd name="T50" fmla="*/ 91 w 132"/>
                <a:gd name="T51" fmla="*/ 50 h 148"/>
                <a:gd name="T52" fmla="*/ 87 w 132"/>
                <a:gd name="T53" fmla="*/ 48 h 148"/>
                <a:gd name="T54" fmla="*/ 77 w 132"/>
                <a:gd name="T55" fmla="*/ 37 h 148"/>
                <a:gd name="T56" fmla="*/ 67 w 132"/>
                <a:gd name="T57" fmla="*/ 36 h 148"/>
                <a:gd name="T58" fmla="*/ 65 w 132"/>
                <a:gd name="T59" fmla="*/ 36 h 148"/>
                <a:gd name="T60" fmla="*/ 65 w 132"/>
                <a:gd name="T61" fmla="*/ 36 h 148"/>
                <a:gd name="T62" fmla="*/ 65 w 132"/>
                <a:gd name="T63" fmla="*/ 36 h 148"/>
                <a:gd name="T64" fmla="*/ 61 w 132"/>
                <a:gd name="T65" fmla="*/ 33 h 148"/>
                <a:gd name="T66" fmla="*/ 64 w 132"/>
                <a:gd name="T67" fmla="*/ 29 h 148"/>
                <a:gd name="T68" fmla="*/ 66 w 132"/>
                <a:gd name="T69" fmla="*/ 28 h 148"/>
                <a:gd name="T70" fmla="*/ 79 w 132"/>
                <a:gd name="T71" fmla="*/ 30 h 148"/>
                <a:gd name="T72" fmla="*/ 94 w 132"/>
                <a:gd name="T73" fmla="*/ 45 h 148"/>
                <a:gd name="T74" fmla="*/ 92 w 132"/>
                <a:gd name="T75" fmla="*/ 50 h 148"/>
                <a:gd name="T76" fmla="*/ 89 w 132"/>
                <a:gd name="T77" fmla="*/ 58 h 148"/>
                <a:gd name="T78" fmla="*/ 92 w 132"/>
                <a:gd name="T79" fmla="*/ 53 h 148"/>
                <a:gd name="T80" fmla="*/ 96 w 132"/>
                <a:gd name="T81" fmla="*/ 57 h 148"/>
                <a:gd name="T82" fmla="*/ 93 w 132"/>
                <a:gd name="T83" fmla="*/ 61 h 148"/>
                <a:gd name="T84" fmla="*/ 89 w 132"/>
                <a:gd name="T85" fmla="*/ 5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2" h="148">
                  <a:moveTo>
                    <a:pt x="97" y="107"/>
                  </a:moveTo>
                  <a:cubicBezTo>
                    <a:pt x="73" y="126"/>
                    <a:pt x="38" y="122"/>
                    <a:pt x="19" y="98"/>
                  </a:cubicBezTo>
                  <a:cubicBezTo>
                    <a:pt x="0" y="73"/>
                    <a:pt x="4" y="38"/>
                    <a:pt x="29" y="19"/>
                  </a:cubicBezTo>
                  <a:cubicBezTo>
                    <a:pt x="53" y="0"/>
                    <a:pt x="88" y="5"/>
                    <a:pt x="107" y="29"/>
                  </a:cubicBezTo>
                  <a:cubicBezTo>
                    <a:pt x="126" y="53"/>
                    <a:pt x="122" y="88"/>
                    <a:pt x="97" y="107"/>
                  </a:cubicBezTo>
                  <a:close/>
                  <a:moveTo>
                    <a:pt x="97" y="36"/>
                  </a:moveTo>
                  <a:cubicBezTo>
                    <a:pt x="83" y="17"/>
                    <a:pt x="55" y="14"/>
                    <a:pt x="36" y="29"/>
                  </a:cubicBezTo>
                  <a:cubicBezTo>
                    <a:pt x="17" y="44"/>
                    <a:pt x="14" y="71"/>
                    <a:pt x="29" y="90"/>
                  </a:cubicBezTo>
                  <a:cubicBezTo>
                    <a:pt x="43" y="109"/>
                    <a:pt x="71" y="112"/>
                    <a:pt x="90" y="98"/>
                  </a:cubicBezTo>
                  <a:cubicBezTo>
                    <a:pt x="109" y="83"/>
                    <a:pt x="112" y="55"/>
                    <a:pt x="97" y="36"/>
                  </a:cubicBezTo>
                  <a:close/>
                  <a:moveTo>
                    <a:pt x="97" y="111"/>
                  </a:moveTo>
                  <a:cubicBezTo>
                    <a:pt x="101" y="108"/>
                    <a:pt x="101" y="108"/>
                    <a:pt x="101" y="108"/>
                  </a:cubicBezTo>
                  <a:cubicBezTo>
                    <a:pt x="104" y="106"/>
                    <a:pt x="108" y="106"/>
                    <a:pt x="110" y="109"/>
                  </a:cubicBezTo>
                  <a:cubicBezTo>
                    <a:pt x="119" y="121"/>
                    <a:pt x="119" y="121"/>
                    <a:pt x="119" y="121"/>
                  </a:cubicBezTo>
                  <a:cubicBezTo>
                    <a:pt x="106" y="132"/>
                    <a:pt x="106" y="132"/>
                    <a:pt x="106" y="132"/>
                  </a:cubicBezTo>
                  <a:cubicBezTo>
                    <a:pt x="96" y="120"/>
                    <a:pt x="96" y="120"/>
                    <a:pt x="96" y="120"/>
                  </a:cubicBezTo>
                  <a:cubicBezTo>
                    <a:pt x="94" y="117"/>
                    <a:pt x="95" y="113"/>
                    <a:pt x="97" y="111"/>
                  </a:cubicBezTo>
                  <a:close/>
                  <a:moveTo>
                    <a:pt x="128" y="143"/>
                  </a:moveTo>
                  <a:cubicBezTo>
                    <a:pt x="125" y="146"/>
                    <a:pt x="125" y="146"/>
                    <a:pt x="125" y="146"/>
                  </a:cubicBezTo>
                  <a:cubicBezTo>
                    <a:pt x="122" y="148"/>
                    <a:pt x="118" y="148"/>
                    <a:pt x="116" y="145"/>
                  </a:cubicBezTo>
                  <a:cubicBezTo>
                    <a:pt x="110" y="137"/>
                    <a:pt x="110" y="137"/>
                    <a:pt x="110" y="137"/>
                  </a:cubicBezTo>
                  <a:cubicBezTo>
                    <a:pt x="123" y="126"/>
                    <a:pt x="123" y="126"/>
                    <a:pt x="123" y="126"/>
                  </a:cubicBezTo>
                  <a:cubicBezTo>
                    <a:pt x="130" y="134"/>
                    <a:pt x="130" y="134"/>
                    <a:pt x="130" y="134"/>
                  </a:cubicBezTo>
                  <a:cubicBezTo>
                    <a:pt x="132" y="137"/>
                    <a:pt x="131" y="141"/>
                    <a:pt x="128" y="143"/>
                  </a:cubicBezTo>
                  <a:close/>
                  <a:moveTo>
                    <a:pt x="92" y="50"/>
                  </a:moveTo>
                  <a:cubicBezTo>
                    <a:pt x="91" y="50"/>
                    <a:pt x="91" y="50"/>
                    <a:pt x="91" y="50"/>
                  </a:cubicBezTo>
                  <a:cubicBezTo>
                    <a:pt x="89" y="50"/>
                    <a:pt x="88" y="49"/>
                    <a:pt x="87" y="48"/>
                  </a:cubicBezTo>
                  <a:cubicBezTo>
                    <a:pt x="84" y="41"/>
                    <a:pt x="81" y="38"/>
                    <a:pt x="77" y="37"/>
                  </a:cubicBezTo>
                  <a:cubicBezTo>
                    <a:pt x="73" y="35"/>
                    <a:pt x="69" y="35"/>
                    <a:pt x="67" y="36"/>
                  </a:cubicBezTo>
                  <a:cubicBezTo>
                    <a:pt x="66" y="36"/>
                    <a:pt x="66" y="36"/>
                    <a:pt x="65" y="36"/>
                  </a:cubicBezTo>
                  <a:cubicBezTo>
                    <a:pt x="65" y="36"/>
                    <a:pt x="65" y="36"/>
                    <a:pt x="65" y="36"/>
                  </a:cubicBezTo>
                  <a:cubicBezTo>
                    <a:pt x="65" y="36"/>
                    <a:pt x="65" y="36"/>
                    <a:pt x="65" y="36"/>
                  </a:cubicBezTo>
                  <a:cubicBezTo>
                    <a:pt x="63" y="36"/>
                    <a:pt x="61" y="35"/>
                    <a:pt x="61" y="33"/>
                  </a:cubicBezTo>
                  <a:cubicBezTo>
                    <a:pt x="60" y="31"/>
                    <a:pt x="62" y="29"/>
                    <a:pt x="64" y="29"/>
                  </a:cubicBezTo>
                  <a:cubicBezTo>
                    <a:pt x="64" y="29"/>
                    <a:pt x="65" y="28"/>
                    <a:pt x="66" y="28"/>
                  </a:cubicBezTo>
                  <a:cubicBezTo>
                    <a:pt x="69" y="28"/>
                    <a:pt x="74" y="28"/>
                    <a:pt x="79" y="30"/>
                  </a:cubicBezTo>
                  <a:cubicBezTo>
                    <a:pt x="85" y="32"/>
                    <a:pt x="90" y="37"/>
                    <a:pt x="94" y="45"/>
                  </a:cubicBezTo>
                  <a:cubicBezTo>
                    <a:pt x="95" y="47"/>
                    <a:pt x="94" y="49"/>
                    <a:pt x="92" y="50"/>
                  </a:cubicBezTo>
                  <a:close/>
                  <a:moveTo>
                    <a:pt x="89" y="58"/>
                  </a:moveTo>
                  <a:cubicBezTo>
                    <a:pt x="88" y="55"/>
                    <a:pt x="90" y="54"/>
                    <a:pt x="92" y="53"/>
                  </a:cubicBezTo>
                  <a:cubicBezTo>
                    <a:pt x="94" y="53"/>
                    <a:pt x="96" y="55"/>
                    <a:pt x="96" y="57"/>
                  </a:cubicBezTo>
                  <a:cubicBezTo>
                    <a:pt x="97" y="59"/>
                    <a:pt x="95" y="61"/>
                    <a:pt x="93" y="61"/>
                  </a:cubicBezTo>
                  <a:cubicBezTo>
                    <a:pt x="91" y="61"/>
                    <a:pt x="89" y="60"/>
                    <a:pt x="89" y="58"/>
                  </a:cubicBezTo>
                  <a:close/>
                </a:path>
              </a:pathLst>
            </a:custGeom>
            <a:solidFill>
              <a:srgbClr val="34384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18" name="矩形: 圆角 17"/>
          <p:cNvSpPr/>
          <p:nvPr/>
        </p:nvSpPr>
        <p:spPr>
          <a:xfrm>
            <a:off x="5423929" y="2312670"/>
            <a:ext cx="5224463" cy="111632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cs typeface="+mn-ea"/>
                <a:sym typeface="+mn-lt"/>
              </a:rPr>
              <a:t>该程序中使用了工作者线程，可以让三种算法同时进行运算</a:t>
            </a:r>
          </a:p>
        </p:txBody>
      </p:sp>
      <p:cxnSp>
        <p:nvCxnSpPr>
          <p:cNvPr id="21" name="直接连接符 20"/>
          <p:cNvCxnSpPr/>
          <p:nvPr/>
        </p:nvCxnSpPr>
        <p:spPr>
          <a:xfrm>
            <a:off x="6279593" y="2068316"/>
            <a:ext cx="198120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矩形: 圆角 25"/>
          <p:cNvSpPr/>
          <p:nvPr/>
        </p:nvSpPr>
        <p:spPr>
          <a:xfrm>
            <a:off x="5423929" y="4960500"/>
            <a:ext cx="5224464" cy="104601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cs typeface="+mn-ea"/>
                <a:sym typeface="+mn-lt"/>
              </a:rPr>
              <a:t>算法运行的过程中保存中间状态数组（因为数独的复杂性不高，所以可以保证正常的内存是够用的），然后动态的展示算法</a:t>
            </a:r>
          </a:p>
        </p:txBody>
      </p:sp>
      <p:cxnSp>
        <p:nvCxnSpPr>
          <p:cNvPr id="28" name="直接连接符 27"/>
          <p:cNvCxnSpPr/>
          <p:nvPr/>
        </p:nvCxnSpPr>
        <p:spPr>
          <a:xfrm>
            <a:off x="6524068" y="4587379"/>
            <a:ext cx="198120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710898" y="2063353"/>
            <a:ext cx="4159242" cy="41077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65222" y="2298985"/>
            <a:ext cx="4159242" cy="4107729"/>
          </a:xfrm>
          <a:prstGeom prst="rect">
            <a:avLst/>
          </a:prstGeom>
          <a:blipFill dpi="0" rotWithShape="1">
            <a:blip r:embed="rId3"/>
            <a:srcRect/>
            <a:stretch>
              <a:fillRect t="-9000" r="-5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文本框 30"/>
          <p:cNvSpPr txBox="1"/>
          <p:nvPr/>
        </p:nvSpPr>
        <p:spPr>
          <a:xfrm>
            <a:off x="6603124" y="4117218"/>
            <a:ext cx="1628775" cy="369332"/>
          </a:xfrm>
          <a:prstGeom prst="rect">
            <a:avLst/>
          </a:prstGeom>
          <a:noFill/>
        </p:spPr>
        <p:txBody>
          <a:bodyPr wrap="square" rtlCol="0">
            <a:spAutoFit/>
          </a:bodyPr>
          <a:lstStyle/>
          <a:p>
            <a:pPr algn="dist"/>
            <a:r>
              <a:rPr lang="zh-CN" altLang="en-US" b="1" dirty="0">
                <a:solidFill>
                  <a:schemeClr val="bg1"/>
                </a:solidFill>
                <a:cs typeface="+mn-ea"/>
                <a:sym typeface="+mn-lt"/>
              </a:rPr>
              <a:t>算法可视化</a:t>
            </a:r>
          </a:p>
        </p:txBody>
      </p:sp>
      <p:grpSp>
        <p:nvGrpSpPr>
          <p:cNvPr id="22" name="组合 21"/>
          <p:cNvGrpSpPr/>
          <p:nvPr/>
        </p:nvGrpSpPr>
        <p:grpSpPr>
          <a:xfrm>
            <a:off x="4690163" y="406143"/>
            <a:ext cx="5224462" cy="663476"/>
            <a:chOff x="4690163" y="406143"/>
            <a:chExt cx="4108450" cy="663476"/>
          </a:xfrm>
        </p:grpSpPr>
        <p:sp>
          <p:nvSpPr>
            <p:cNvPr id="23" name="文本框 22"/>
            <p:cNvSpPr txBox="1"/>
            <p:nvPr/>
          </p:nvSpPr>
          <p:spPr>
            <a:xfrm>
              <a:off x="4690163" y="423288"/>
              <a:ext cx="4108450" cy="646331"/>
            </a:xfrm>
            <a:prstGeom prst="rect">
              <a:avLst/>
            </a:prstGeom>
            <a:noFill/>
          </p:spPr>
          <p:txBody>
            <a:bodyPr wrap="square" rtlCol="0">
              <a:spAutoFit/>
            </a:bodyPr>
            <a:lstStyle/>
            <a:p>
              <a:r>
                <a:rPr lang="zh-CN" altLang="en-US" sz="3600" dirty="0">
                  <a:solidFill>
                    <a:schemeClr val="bg1"/>
                  </a:solidFill>
                </a:rPr>
                <a:t>可视化界面的实现</a:t>
              </a:r>
            </a:p>
          </p:txBody>
        </p:sp>
        <p:sp>
          <p:nvSpPr>
            <p:cNvPr id="25" name="文本框 24"/>
            <p:cNvSpPr txBox="1"/>
            <p:nvPr/>
          </p:nvSpPr>
          <p:spPr>
            <a:xfrm>
              <a:off x="4690163" y="406143"/>
              <a:ext cx="3570339" cy="306705"/>
            </a:xfrm>
            <a:prstGeom prst="rect">
              <a:avLst/>
            </a:prstGeom>
            <a:noFill/>
          </p:spPr>
          <p:txBody>
            <a:bodyPr wrap="square" rtlCol="0">
              <a:spAutoFit/>
            </a:bodyPr>
            <a:lstStyle/>
            <a:p>
              <a:pPr algn="ctr"/>
              <a:endParaRPr lang="zh-CN" altLang="en-US" sz="1400" dirty="0">
                <a:solidFill>
                  <a:schemeClr val="accent1"/>
                </a:solidFill>
              </a:endParaRPr>
            </a:p>
          </p:txBody>
        </p:sp>
      </p:grpSp>
      <p:sp>
        <p:nvSpPr>
          <p:cNvPr id="2" name="文本框 1"/>
          <p:cNvSpPr txBox="1"/>
          <p:nvPr/>
        </p:nvSpPr>
        <p:spPr>
          <a:xfrm>
            <a:off x="6375159" y="1615953"/>
            <a:ext cx="1628775" cy="368300"/>
          </a:xfrm>
          <a:prstGeom prst="rect">
            <a:avLst/>
          </a:prstGeom>
          <a:noFill/>
        </p:spPr>
        <p:txBody>
          <a:bodyPr wrap="square" rtlCol="0">
            <a:spAutoFit/>
          </a:bodyPr>
          <a:lstStyle/>
          <a:p>
            <a:pPr algn="dist"/>
            <a:r>
              <a:rPr lang="zh-CN" altLang="en-US" b="1" dirty="0">
                <a:solidFill>
                  <a:schemeClr val="bg1"/>
                </a:solidFill>
                <a:cs typeface="+mn-ea"/>
                <a:sym typeface="+mn-lt"/>
              </a:rPr>
              <a:t>多线程</a:t>
            </a: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8570270" y="2845876"/>
            <a:ext cx="3621730" cy="2058476"/>
          </a:xfrm>
          <a:prstGeom prst="rect">
            <a:avLst/>
          </a:prstGeom>
          <a:solidFill>
            <a:schemeClr val="accent1"/>
          </a:solidFill>
          <a:ln>
            <a:noFill/>
          </a:ln>
          <a:effectLst>
            <a:outerShdw blurRad="1778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545" tIns="36272" rIns="72545" bIns="36272" numCol="1" spcCol="0" rtlCol="0" fromWordArt="0" anchor="ctr" anchorCtr="0" forceAA="0" compatLnSpc="1">
            <a:noAutofit/>
          </a:bodyPr>
          <a:lstStyle/>
          <a:p>
            <a:pPr algn="ctr"/>
            <a:endParaRPr lang="zh-CN" altLang="en-US" sz="1430"/>
          </a:p>
        </p:txBody>
      </p:sp>
      <p:sp>
        <p:nvSpPr>
          <p:cNvPr id="24" name="矩形 23"/>
          <p:cNvSpPr/>
          <p:nvPr/>
        </p:nvSpPr>
        <p:spPr>
          <a:xfrm>
            <a:off x="0" y="2845876"/>
            <a:ext cx="3696920" cy="2058476"/>
          </a:xfrm>
          <a:prstGeom prst="rect">
            <a:avLst/>
          </a:prstGeom>
          <a:solidFill>
            <a:schemeClr val="accent1"/>
          </a:solidFill>
          <a:ln>
            <a:noFill/>
          </a:ln>
          <a:effectLst>
            <a:outerShdw blurRad="1778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545" tIns="36272" rIns="72545" bIns="36272" numCol="1" spcCol="0" rtlCol="0" fromWordArt="0" anchor="ctr" anchorCtr="0" forceAA="0" compatLnSpc="1">
            <a:noAutofit/>
          </a:bodyPr>
          <a:lstStyle/>
          <a:p>
            <a:pPr algn="ctr"/>
            <a:endParaRPr lang="zh-CN" altLang="en-US" sz="1430"/>
          </a:p>
        </p:txBody>
      </p:sp>
      <p:sp>
        <p:nvSpPr>
          <p:cNvPr id="25" name="矩形 24"/>
          <p:cNvSpPr/>
          <p:nvPr/>
        </p:nvSpPr>
        <p:spPr>
          <a:xfrm>
            <a:off x="2471314" y="2044283"/>
            <a:ext cx="2444748" cy="3661664"/>
          </a:xfrm>
          <a:prstGeom prst="rect">
            <a:avLst/>
          </a:prstGeom>
          <a:solidFill>
            <a:schemeClr val="bg1"/>
          </a:solidFill>
          <a:ln>
            <a:noFill/>
          </a:ln>
          <a:effectLst>
            <a:outerShdw blurRad="1778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545" tIns="36272" rIns="72545" bIns="36272" numCol="1" spcCol="0" rtlCol="0" fromWordArt="0" anchor="ctr" anchorCtr="0" forceAA="0" compatLnSpc="1">
            <a:noAutofit/>
          </a:bodyPr>
          <a:lstStyle/>
          <a:p>
            <a:pPr algn="ctr"/>
            <a:endParaRPr lang="zh-CN" altLang="en-US" sz="1430"/>
          </a:p>
        </p:txBody>
      </p:sp>
      <p:sp>
        <p:nvSpPr>
          <p:cNvPr id="27" name="文本框 26"/>
          <p:cNvSpPr txBox="1"/>
          <p:nvPr/>
        </p:nvSpPr>
        <p:spPr>
          <a:xfrm>
            <a:off x="3119515" y="4012124"/>
            <a:ext cx="1148346" cy="311150"/>
          </a:xfrm>
          <a:prstGeom prst="rect">
            <a:avLst/>
          </a:prstGeom>
          <a:noFill/>
        </p:spPr>
        <p:txBody>
          <a:bodyPr wrap="square" rtlCol="0">
            <a:spAutoFit/>
          </a:bodyPr>
          <a:lstStyle/>
          <a:p>
            <a:pPr algn="ctr"/>
            <a:r>
              <a:rPr lang="zh-CN" altLang="en-US" sz="1430" dirty="0">
                <a:solidFill>
                  <a:schemeClr val="tx2"/>
                </a:solidFill>
                <a:latin typeface="思源黑体 CN Normal" panose="020B0400000000000000" pitchFamily="34" charset="-122"/>
                <a:ea typeface="思源黑体 CN Normal" panose="020B0400000000000000" pitchFamily="34" charset="-122"/>
              </a:rPr>
              <a:t>回溯法</a:t>
            </a:r>
          </a:p>
        </p:txBody>
      </p:sp>
      <p:sp>
        <p:nvSpPr>
          <p:cNvPr id="28" name="文本框 27"/>
          <p:cNvSpPr txBox="1"/>
          <p:nvPr/>
        </p:nvSpPr>
        <p:spPr>
          <a:xfrm>
            <a:off x="2883014" y="4356319"/>
            <a:ext cx="1621349" cy="384721"/>
          </a:xfrm>
          <a:prstGeom prst="rect">
            <a:avLst/>
          </a:prstGeom>
          <a:noFill/>
        </p:spPr>
        <p:txBody>
          <a:bodyPr wrap="square" rtlCol="0">
            <a:spAutoFit/>
          </a:bodyPr>
          <a:lstStyle/>
          <a:p>
            <a:pPr algn="ctr"/>
            <a:r>
              <a:rPr lang="zh-CN" altLang="en-US" sz="950" dirty="0">
                <a:solidFill>
                  <a:schemeClr val="tx2"/>
                </a:solidFill>
                <a:latin typeface="思源黑体 CN Normal" panose="020B0400000000000000" pitchFamily="34" charset="-122"/>
                <a:ea typeface="思源黑体 CN Normal" panose="020B0400000000000000" pitchFamily="34" charset="-122"/>
              </a:rPr>
              <a:t>优点是简单易于理解，缺点是速度较慢</a:t>
            </a:r>
          </a:p>
        </p:txBody>
      </p:sp>
      <p:cxnSp>
        <p:nvCxnSpPr>
          <p:cNvPr id="30" name="直接连接符 29"/>
          <p:cNvCxnSpPr/>
          <p:nvPr/>
        </p:nvCxnSpPr>
        <p:spPr>
          <a:xfrm>
            <a:off x="3510823" y="4305365"/>
            <a:ext cx="3657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7347376" y="2044283"/>
            <a:ext cx="2444748" cy="3661664"/>
          </a:xfrm>
          <a:prstGeom prst="rect">
            <a:avLst/>
          </a:prstGeom>
          <a:solidFill>
            <a:schemeClr val="bg1"/>
          </a:solidFill>
          <a:ln>
            <a:noFill/>
          </a:ln>
          <a:effectLst>
            <a:outerShdw blurRad="1778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545" tIns="36272" rIns="72545" bIns="36272" numCol="1" spcCol="0" rtlCol="0" fromWordArt="0" anchor="ctr" anchorCtr="0" forceAA="0" compatLnSpc="1">
            <a:noAutofit/>
          </a:bodyPr>
          <a:lstStyle/>
          <a:p>
            <a:pPr algn="ctr"/>
            <a:endParaRPr lang="zh-CN" altLang="en-US" sz="1430"/>
          </a:p>
        </p:txBody>
      </p:sp>
      <p:sp>
        <p:nvSpPr>
          <p:cNvPr id="40" name="文本框 39"/>
          <p:cNvSpPr txBox="1"/>
          <p:nvPr/>
        </p:nvSpPr>
        <p:spPr>
          <a:xfrm>
            <a:off x="7995577" y="4012124"/>
            <a:ext cx="1148346" cy="311150"/>
          </a:xfrm>
          <a:prstGeom prst="rect">
            <a:avLst/>
          </a:prstGeom>
          <a:noFill/>
        </p:spPr>
        <p:txBody>
          <a:bodyPr wrap="square" rtlCol="0">
            <a:spAutoFit/>
          </a:bodyPr>
          <a:lstStyle/>
          <a:p>
            <a:pPr algn="ctr"/>
            <a:r>
              <a:rPr lang="zh-CN" altLang="en-US" sz="1430" dirty="0">
                <a:solidFill>
                  <a:schemeClr val="tx2"/>
                </a:solidFill>
                <a:latin typeface="思源黑体 CN Normal" panose="020B0400000000000000" pitchFamily="34" charset="-122"/>
                <a:ea typeface="思源黑体 CN Normal" panose="020B0400000000000000" pitchFamily="34" charset="-122"/>
              </a:rPr>
              <a:t>启发式</a:t>
            </a:r>
          </a:p>
        </p:txBody>
      </p:sp>
      <p:sp>
        <p:nvSpPr>
          <p:cNvPr id="41" name="文本框 40"/>
          <p:cNvSpPr txBox="1"/>
          <p:nvPr/>
        </p:nvSpPr>
        <p:spPr>
          <a:xfrm>
            <a:off x="7759075" y="4356319"/>
            <a:ext cx="1621349" cy="675640"/>
          </a:xfrm>
          <a:prstGeom prst="rect">
            <a:avLst/>
          </a:prstGeom>
          <a:noFill/>
        </p:spPr>
        <p:txBody>
          <a:bodyPr wrap="square" rtlCol="0">
            <a:spAutoFit/>
          </a:bodyPr>
          <a:lstStyle/>
          <a:p>
            <a:pPr algn="ctr"/>
            <a:r>
              <a:rPr lang="zh-CN" altLang="en-US" sz="950" dirty="0">
                <a:solidFill>
                  <a:schemeClr val="tx2"/>
                </a:solidFill>
                <a:latin typeface="思源黑体 CN Normal" panose="020B0400000000000000" pitchFamily="34" charset="-122"/>
                <a:ea typeface="思源黑体 CN Normal" panose="020B0400000000000000" pitchFamily="34" charset="-122"/>
              </a:rPr>
              <a:t>对于任意输入的数独原盘 能够快速解出任意9*9数独题，比原来回溯算法</a:t>
            </a:r>
          </a:p>
          <a:p>
            <a:pPr algn="ctr"/>
            <a:r>
              <a:rPr lang="zh-CN" altLang="en-US" sz="950" dirty="0">
                <a:solidFill>
                  <a:schemeClr val="tx2"/>
                </a:solidFill>
                <a:latin typeface="思源黑体 CN Normal" panose="020B0400000000000000" pitchFamily="34" charset="-122"/>
                <a:ea typeface="思源黑体 CN Normal" panose="020B0400000000000000" pitchFamily="34" charset="-122"/>
              </a:rPr>
              <a:t>快了大约一半</a:t>
            </a:r>
          </a:p>
        </p:txBody>
      </p:sp>
      <p:cxnSp>
        <p:nvCxnSpPr>
          <p:cNvPr id="42" name="直接连接符 41"/>
          <p:cNvCxnSpPr/>
          <p:nvPr/>
        </p:nvCxnSpPr>
        <p:spPr>
          <a:xfrm>
            <a:off x="8386884" y="4305365"/>
            <a:ext cx="3657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4815166" y="1903224"/>
            <a:ext cx="2633107" cy="3943782"/>
          </a:xfrm>
          <a:prstGeom prst="rect">
            <a:avLst/>
          </a:prstGeom>
          <a:solidFill>
            <a:schemeClr val="bg1"/>
          </a:solidFill>
          <a:ln>
            <a:noFill/>
          </a:ln>
          <a:effectLst>
            <a:outerShdw blurRad="1778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545" tIns="36272" rIns="72545" bIns="36272" numCol="1" spcCol="0" rtlCol="0" fromWordArt="0" anchor="ctr" anchorCtr="0" forceAA="0" compatLnSpc="1">
            <a:noAutofit/>
          </a:bodyPr>
          <a:lstStyle/>
          <a:p>
            <a:pPr algn="ctr"/>
            <a:endParaRPr lang="zh-CN" altLang="en-US" sz="1430"/>
          </a:p>
        </p:txBody>
      </p:sp>
      <p:sp>
        <p:nvSpPr>
          <p:cNvPr id="44" name="文本框 43"/>
          <p:cNvSpPr txBox="1"/>
          <p:nvPr/>
        </p:nvSpPr>
        <p:spPr>
          <a:xfrm>
            <a:off x="5295435" y="3895578"/>
            <a:ext cx="1672568" cy="306705"/>
          </a:xfrm>
          <a:prstGeom prst="rect">
            <a:avLst/>
          </a:prstGeom>
          <a:noFill/>
        </p:spPr>
        <p:txBody>
          <a:bodyPr wrap="square" rtlCol="0">
            <a:spAutoFit/>
          </a:bodyPr>
          <a:lstStyle/>
          <a:p>
            <a:pPr algn="ctr"/>
            <a:r>
              <a:rPr lang="zh-CN" altLang="en-US" sz="1400" dirty="0">
                <a:solidFill>
                  <a:schemeClr val="tx2"/>
                </a:solidFill>
                <a:latin typeface="思源黑体 CN Normal" panose="020B0400000000000000" pitchFamily="34" charset="-122"/>
                <a:ea typeface="思源黑体 CN Normal" panose="020B0400000000000000" pitchFamily="34" charset="-122"/>
              </a:rPr>
              <a:t>舞蹈链</a:t>
            </a:r>
          </a:p>
        </p:txBody>
      </p:sp>
      <p:sp>
        <p:nvSpPr>
          <p:cNvPr id="45" name="文本框 44"/>
          <p:cNvSpPr txBox="1"/>
          <p:nvPr/>
        </p:nvSpPr>
        <p:spPr>
          <a:xfrm>
            <a:off x="5047310" y="4533139"/>
            <a:ext cx="2168819" cy="677108"/>
          </a:xfrm>
          <a:prstGeom prst="rect">
            <a:avLst/>
          </a:prstGeom>
          <a:noFill/>
        </p:spPr>
        <p:txBody>
          <a:bodyPr wrap="square" rtlCol="0">
            <a:spAutoFit/>
          </a:bodyPr>
          <a:lstStyle/>
          <a:p>
            <a:pPr algn="ctr"/>
            <a:r>
              <a:rPr lang="zh-CN" altLang="en-US" sz="950" dirty="0">
                <a:solidFill>
                  <a:schemeClr val="tx2"/>
                </a:solidFill>
                <a:latin typeface="思源黑体 CN Normal" panose="020B0400000000000000" pitchFamily="34" charset="-122"/>
                <a:ea typeface="思源黑体 CN Normal" panose="020B0400000000000000" pitchFamily="34" charset="-122"/>
              </a:rPr>
              <a:t>将数独问题转换为精确覆盖问题，利用特殊的数据结构舞蹈链来进行求解，优点是速度快，缺点是代码复杂度高，不易理解，也不宜可视化</a:t>
            </a:r>
          </a:p>
        </p:txBody>
      </p:sp>
      <p:cxnSp>
        <p:nvCxnSpPr>
          <p:cNvPr id="46" name="直接连接符 45"/>
          <p:cNvCxnSpPr/>
          <p:nvPr/>
        </p:nvCxnSpPr>
        <p:spPr>
          <a:xfrm>
            <a:off x="5846438" y="4202285"/>
            <a:ext cx="574374"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6" name="图片占位符 15"/>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7903" r="7903"/>
          <a:stretch>
            <a:fillRect/>
          </a:stretch>
        </p:blipFill>
        <p:spPr/>
      </p:pic>
      <p:pic>
        <p:nvPicPr>
          <p:cNvPr id="18" name="图片占位符 17"/>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18954" r="18954"/>
          <a:stretch>
            <a:fillRect/>
          </a:stretch>
        </p:blipFill>
        <p:spPr/>
      </p:pic>
      <p:pic>
        <p:nvPicPr>
          <p:cNvPr id="48" name="图片占位符 47"/>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l="7809" r="7809"/>
          <a:stretch>
            <a:fillRect/>
          </a:stretch>
        </p:blipFill>
        <p:spPr/>
      </p:pic>
      <p:grpSp>
        <p:nvGrpSpPr>
          <p:cNvPr id="19" name="组合 18"/>
          <p:cNvGrpSpPr/>
          <p:nvPr/>
        </p:nvGrpSpPr>
        <p:grpSpPr>
          <a:xfrm>
            <a:off x="4690163" y="167383"/>
            <a:ext cx="3570339" cy="946330"/>
            <a:chOff x="4690163" y="167383"/>
            <a:chExt cx="3570339" cy="946330"/>
          </a:xfrm>
        </p:grpSpPr>
        <p:sp>
          <p:nvSpPr>
            <p:cNvPr id="20" name="文本框 19"/>
            <p:cNvSpPr txBox="1"/>
            <p:nvPr/>
          </p:nvSpPr>
          <p:spPr>
            <a:xfrm>
              <a:off x="4690163" y="468553"/>
              <a:ext cx="3570339" cy="645160"/>
            </a:xfrm>
            <a:prstGeom prst="rect">
              <a:avLst/>
            </a:prstGeom>
            <a:noFill/>
          </p:spPr>
          <p:txBody>
            <a:bodyPr wrap="square" rtlCol="0">
              <a:spAutoFit/>
            </a:bodyPr>
            <a:lstStyle/>
            <a:p>
              <a:pPr algn="ctr"/>
              <a:r>
                <a:rPr lang="zh-CN" altLang="en-US" sz="3600" dirty="0">
                  <a:solidFill>
                    <a:schemeClr val="bg1"/>
                  </a:solidFill>
                </a:rPr>
                <a:t>三种算法的比较</a:t>
              </a:r>
            </a:p>
          </p:txBody>
        </p:sp>
        <p:sp>
          <p:nvSpPr>
            <p:cNvPr id="21" name="文本框 20"/>
            <p:cNvSpPr txBox="1"/>
            <p:nvPr/>
          </p:nvSpPr>
          <p:spPr>
            <a:xfrm>
              <a:off x="4690163" y="167383"/>
              <a:ext cx="3570339" cy="306705"/>
            </a:xfrm>
            <a:prstGeom prst="rect">
              <a:avLst/>
            </a:prstGeom>
            <a:noFill/>
          </p:spPr>
          <p:txBody>
            <a:bodyPr wrap="square" rtlCol="0">
              <a:spAutoFit/>
            </a:bodyPr>
            <a:lstStyle/>
            <a:p>
              <a:pPr algn="ctr"/>
              <a:endParaRPr lang="zh-CN" altLang="en-US" sz="1400" dirty="0">
                <a:solidFill>
                  <a:schemeClr val="accent1"/>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1500" fill="hold"/>
                                        <p:tgtEl>
                                          <p:spTgt spid="43"/>
                                        </p:tgtEl>
                                        <p:attrNameLst>
                                          <p:attrName>ppt_x</p:attrName>
                                        </p:attrNameLst>
                                      </p:cBhvr>
                                      <p:tavLst>
                                        <p:tav tm="0">
                                          <p:val>
                                            <p:strVal val="0-#ppt_w/2"/>
                                          </p:val>
                                        </p:tav>
                                        <p:tav tm="100000">
                                          <p:val>
                                            <p:strVal val="#ppt_x"/>
                                          </p:val>
                                        </p:tav>
                                      </p:tavLst>
                                    </p:anim>
                                    <p:anim calcmode="lin" valueType="num">
                                      <p:cBhvr additive="base">
                                        <p:cTn id="8" dur="1500" fill="hold"/>
                                        <p:tgtEl>
                                          <p:spTgt spid="4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1500" fill="hold"/>
                                        <p:tgtEl>
                                          <p:spTgt spid="25"/>
                                        </p:tgtEl>
                                        <p:attrNameLst>
                                          <p:attrName>ppt_x</p:attrName>
                                        </p:attrNameLst>
                                      </p:cBhvr>
                                      <p:tavLst>
                                        <p:tav tm="0">
                                          <p:val>
                                            <p:strVal val="0-#ppt_w/2"/>
                                          </p:val>
                                        </p:tav>
                                        <p:tav tm="100000">
                                          <p:val>
                                            <p:strVal val="#ppt_x"/>
                                          </p:val>
                                        </p:tav>
                                      </p:tavLst>
                                    </p:anim>
                                    <p:anim calcmode="lin" valueType="num">
                                      <p:cBhvr additive="base">
                                        <p:cTn id="12" dur="150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500" fill="hold"/>
                                        <p:tgtEl>
                                          <p:spTgt spid="24"/>
                                        </p:tgtEl>
                                        <p:attrNameLst>
                                          <p:attrName>ppt_x</p:attrName>
                                        </p:attrNameLst>
                                      </p:cBhvr>
                                      <p:tavLst>
                                        <p:tav tm="0">
                                          <p:val>
                                            <p:strVal val="0-#ppt_w/2"/>
                                          </p:val>
                                        </p:tav>
                                        <p:tav tm="100000">
                                          <p:val>
                                            <p:strVal val="#ppt_x"/>
                                          </p:val>
                                        </p:tav>
                                      </p:tavLst>
                                    </p:anim>
                                    <p:anim calcmode="lin" valueType="num">
                                      <p:cBhvr additive="base">
                                        <p:cTn id="16" dur="1500" fill="hold"/>
                                        <p:tgtEl>
                                          <p:spTgt spid="24"/>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1500" fill="hold"/>
                                        <p:tgtEl>
                                          <p:spTgt spid="34"/>
                                        </p:tgtEl>
                                        <p:attrNameLst>
                                          <p:attrName>ppt_x</p:attrName>
                                        </p:attrNameLst>
                                      </p:cBhvr>
                                      <p:tavLst>
                                        <p:tav tm="0">
                                          <p:val>
                                            <p:strVal val="1+#ppt_w/2"/>
                                          </p:val>
                                        </p:tav>
                                        <p:tav tm="100000">
                                          <p:val>
                                            <p:strVal val="#ppt_x"/>
                                          </p:val>
                                        </p:tav>
                                      </p:tavLst>
                                    </p:anim>
                                    <p:anim calcmode="lin" valueType="num">
                                      <p:cBhvr additive="base">
                                        <p:cTn id="20" dur="1500" fill="hold"/>
                                        <p:tgtEl>
                                          <p:spTgt spid="34"/>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500" fill="hold"/>
                                        <p:tgtEl>
                                          <p:spTgt spid="23"/>
                                        </p:tgtEl>
                                        <p:attrNameLst>
                                          <p:attrName>ppt_x</p:attrName>
                                        </p:attrNameLst>
                                      </p:cBhvr>
                                      <p:tavLst>
                                        <p:tav tm="0">
                                          <p:val>
                                            <p:strVal val="1+#ppt_w/2"/>
                                          </p:val>
                                        </p:tav>
                                        <p:tav tm="100000">
                                          <p:val>
                                            <p:strVal val="#ppt_x"/>
                                          </p:val>
                                        </p:tav>
                                      </p:tavLst>
                                    </p:anim>
                                    <p:anim calcmode="lin" valueType="num">
                                      <p:cBhvr additive="base">
                                        <p:cTn id="24" dur="1500" fill="hold"/>
                                        <p:tgtEl>
                                          <p:spTgt spid="23"/>
                                        </p:tgtEl>
                                        <p:attrNameLst>
                                          <p:attrName>ppt_y</p:attrName>
                                        </p:attrNameLst>
                                      </p:cBhvr>
                                      <p:tavLst>
                                        <p:tav tm="0">
                                          <p:val>
                                            <p:strVal val="#ppt_y"/>
                                          </p:val>
                                        </p:tav>
                                        <p:tav tm="100000">
                                          <p:val>
                                            <p:strVal val="#ppt_y"/>
                                          </p:val>
                                        </p:tav>
                                      </p:tavLst>
                                    </p:anim>
                                  </p:childTnLst>
                                </p:cTn>
                              </p:par>
                            </p:childTnLst>
                          </p:cTn>
                        </p:par>
                        <p:par>
                          <p:cTn id="25" fill="hold">
                            <p:stCondLst>
                              <p:cond delay="1500"/>
                            </p:stCondLst>
                            <p:childTnLst>
                              <p:par>
                                <p:cTn id="26" presetID="16" presetClass="entr" presetSubtype="37" fill="hold" nodeType="after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barn(outVertical)">
                                      <p:cBhvr>
                                        <p:cTn id="28" dur="500"/>
                                        <p:tgtEl>
                                          <p:spTgt spid="30"/>
                                        </p:tgtEl>
                                      </p:cBhvr>
                                    </p:animEffect>
                                  </p:childTnLst>
                                </p:cTn>
                              </p:par>
                              <p:par>
                                <p:cTn id="29" presetID="16" presetClass="entr" presetSubtype="37"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barn(outVertical)">
                                      <p:cBhvr>
                                        <p:cTn id="31" dur="500"/>
                                        <p:tgtEl>
                                          <p:spTgt spid="42"/>
                                        </p:tgtEl>
                                      </p:cBhvr>
                                    </p:animEffect>
                                  </p:childTnLst>
                                </p:cTn>
                              </p:par>
                              <p:par>
                                <p:cTn id="32" presetID="16" presetClass="entr" presetSubtype="37" fill="hold"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barn(outVertical)">
                                      <p:cBhvr>
                                        <p:cTn id="34" dur="500"/>
                                        <p:tgtEl>
                                          <p:spTgt spid="46"/>
                                        </p:tgtEl>
                                      </p:cBhvr>
                                    </p:animEffect>
                                  </p:childTnLst>
                                </p:cTn>
                              </p:par>
                            </p:childTnLst>
                          </p:cTn>
                        </p:par>
                        <p:par>
                          <p:cTn id="35" fill="hold">
                            <p:stCondLst>
                              <p:cond delay="2000"/>
                            </p:stCondLst>
                            <p:childTnLst>
                              <p:par>
                                <p:cTn id="36" presetID="22" presetClass="entr" presetSubtype="4" fill="hold" grpId="0" nodeType="after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wipe(down)">
                                      <p:cBhvr>
                                        <p:cTn id="38" dur="1000"/>
                                        <p:tgtEl>
                                          <p:spTgt spid="44"/>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wipe(down)">
                                      <p:cBhvr>
                                        <p:cTn id="41" dur="1000"/>
                                        <p:tgtEl>
                                          <p:spTgt spid="27"/>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wipe(down)">
                                      <p:cBhvr>
                                        <p:cTn id="44" dur="1000"/>
                                        <p:tgtEl>
                                          <p:spTgt spid="40"/>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wipe(up)">
                                      <p:cBhvr>
                                        <p:cTn id="47" dur="1000"/>
                                        <p:tgtEl>
                                          <p:spTgt spid="45"/>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wipe(up)">
                                      <p:cBhvr>
                                        <p:cTn id="50" dur="1000"/>
                                        <p:tgtEl>
                                          <p:spTgt spid="28"/>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wipe(up)">
                                      <p:cBhvr>
                                        <p:cTn id="53"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24" grpId="0" bldLvl="0" animBg="1"/>
      <p:bldP spid="25" grpId="0" bldLvl="0" animBg="1"/>
      <p:bldP spid="27" grpId="0"/>
      <p:bldP spid="28" grpId="0"/>
      <p:bldP spid="34" grpId="0" bldLvl="0" animBg="1"/>
      <p:bldP spid="40" grpId="0"/>
      <p:bldP spid="41" grpId="0"/>
      <p:bldP spid="43" grpId="0" bldLvl="0" animBg="1"/>
      <p:bldP spid="44" grpId="0"/>
      <p:bldP spid="4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4"/>
          <p:cNvSpPr txBox="1"/>
          <p:nvPr/>
        </p:nvSpPr>
        <p:spPr>
          <a:xfrm>
            <a:off x="1140402" y="503330"/>
            <a:ext cx="9911195" cy="5538557"/>
          </a:xfrm>
          <a:prstGeom prst="rect">
            <a:avLst/>
          </a:prstGeom>
        </p:spPr>
        <p:txBody>
          <a:bodyPr anchor="t">
            <a:normAutofit fontScale="5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440"/>
              </a:spcBef>
              <a:buNone/>
            </a:pPr>
            <a:r>
              <a:rPr lang="zh-CN" altLang="en-US" sz="8800" dirty="0">
                <a:solidFill>
                  <a:schemeClr val="bg1"/>
                </a:solidFill>
                <a:sym typeface="思源黑体" panose="020B0400000000000000" pitchFamily="34" charset="-122"/>
              </a:rPr>
              <a:t>心得体会</a:t>
            </a:r>
          </a:p>
          <a:p>
            <a:pPr marL="0" indent="457200">
              <a:lnSpc>
                <a:spcPct val="120000"/>
              </a:lnSpc>
              <a:spcBef>
                <a:spcPts val="1440"/>
              </a:spcBef>
              <a:buNone/>
            </a:pPr>
            <a:r>
              <a:rPr lang="zh-CN" altLang="zh-CN" sz="3400" dirty="0">
                <a:solidFill>
                  <a:schemeClr val="bg1"/>
                </a:solidFill>
                <a:latin typeface="Calibri" panose="020F0502020204030204" pitchFamily="34" charset="0"/>
                <a:sym typeface="+mn-ea"/>
              </a:rPr>
              <a:t>通过这次实验，我对数独的背景知识、规则、解题方法有了更深入的了解，对计算机程序如何高效生成数独的初盘进行了实践，并能熟练运用回溯算法对不同难度的数独问题进行求解。通过对人工智能课程学习到的回溯算法成功进行了实践并有效运用到实际问题的求解的过程，我对课堂上学习到的知识及其如何与实际相结合有了更深入的理解，为我以后更深入地学习算法和人工智能打下了良好的基础。</a:t>
            </a:r>
            <a:endParaRPr lang="en-US" altLang="zh-CN" sz="3400" dirty="0">
              <a:solidFill>
                <a:schemeClr val="bg1"/>
              </a:solidFill>
              <a:latin typeface="Calibri" panose="020F0502020204030204" pitchFamily="34" charset="0"/>
            </a:endParaRPr>
          </a:p>
          <a:p>
            <a:pPr marL="0" indent="457200">
              <a:lnSpc>
                <a:spcPct val="120000"/>
              </a:lnSpc>
              <a:spcBef>
                <a:spcPts val="1440"/>
              </a:spcBef>
              <a:buNone/>
            </a:pPr>
            <a:r>
              <a:rPr lang="zh-CN" altLang="zh-CN" sz="3400" dirty="0">
                <a:solidFill>
                  <a:schemeClr val="bg1"/>
                </a:solidFill>
                <a:latin typeface="Calibri" panose="020F0502020204030204" pitchFamily="34" charset="0"/>
                <a:sym typeface="+mn-ea"/>
              </a:rPr>
              <a:t>当使用回溯法深搜寻找答案时，我们应当运用启发式搜索技巧，并结合适合的数据结构对程序的时间复杂度进行优化。在这次的实验中，我们组数独的交互界面没能做得很好，以后要多加学习</a:t>
            </a:r>
            <a:r>
              <a:rPr lang="zh-CN" altLang="en-US" sz="3400" dirty="0">
                <a:solidFill>
                  <a:schemeClr val="bg1"/>
                </a:solidFill>
                <a:latin typeface="Calibri" panose="020F0502020204030204" pitchFamily="34" charset="0"/>
                <a:sym typeface="+mn-ea"/>
              </a:rPr>
              <a:t>。</a:t>
            </a:r>
            <a:endParaRPr lang="en-US" altLang="zh-CN" sz="3400" dirty="0">
              <a:solidFill>
                <a:schemeClr val="bg1"/>
              </a:solidFill>
              <a:latin typeface="Calibri" panose="020F0502020204030204" pitchFamily="34" charset="0"/>
            </a:endParaRPr>
          </a:p>
          <a:p>
            <a:pPr marL="0" indent="457200">
              <a:lnSpc>
                <a:spcPct val="120000"/>
              </a:lnSpc>
              <a:spcBef>
                <a:spcPts val="1440"/>
              </a:spcBef>
              <a:buNone/>
            </a:pPr>
            <a:r>
              <a:rPr lang="zh-CN" altLang="en-US" sz="3400" dirty="0">
                <a:solidFill>
                  <a:schemeClr val="bg1"/>
                </a:solidFill>
                <a:latin typeface="Calibri" panose="020F0502020204030204" pitchFamily="34" charset="0"/>
                <a:sym typeface="+mn-ea"/>
              </a:rPr>
              <a:t>在这次人工智能大作业中我学会了很多的东西，以前觉得数独就是简单的逻辑数字运算，需要通过回溯的暴力方法解决就是唯一方法，可学习了</a:t>
            </a:r>
            <a:r>
              <a:rPr lang="en-US" altLang="zh-CN" sz="3400" dirty="0">
                <a:solidFill>
                  <a:schemeClr val="bg1"/>
                </a:solidFill>
                <a:latin typeface="Calibri" panose="020F0502020204030204" pitchFamily="34" charset="0"/>
                <a:sym typeface="+mn-ea"/>
              </a:rPr>
              <a:t>A*</a:t>
            </a:r>
            <a:r>
              <a:rPr lang="zh-CN" altLang="en-US" sz="3400" dirty="0">
                <a:solidFill>
                  <a:schemeClr val="bg1"/>
                </a:solidFill>
                <a:latin typeface="Calibri" panose="020F0502020204030204" pitchFamily="34" charset="0"/>
                <a:sym typeface="+mn-ea"/>
              </a:rPr>
              <a:t>算法和舞蹈链以后觉得是自己的想象被自己固化了，很多看似没有规律的事物，只要你善于总结，学会抓住事物的关键属性，你就可以避免走很多弯路，避免重复，优化算法，从而让程序越来越高效。 </a:t>
            </a:r>
            <a:endParaRPr lang="zh-CN" altLang="en-US" sz="3400" dirty="0">
              <a:solidFill>
                <a:schemeClr val="bg1"/>
              </a:solidFill>
              <a:latin typeface="Calibri" panose="020F0502020204030204" pitchFamily="34" charset="0"/>
            </a:endParaRPr>
          </a:p>
          <a:p>
            <a:pPr marL="0" indent="457200">
              <a:lnSpc>
                <a:spcPct val="120000"/>
              </a:lnSpc>
              <a:spcBef>
                <a:spcPts val="1440"/>
              </a:spcBef>
              <a:buNone/>
            </a:pPr>
            <a:r>
              <a:rPr lang="zh-CN" altLang="en-US" sz="3400" dirty="0">
                <a:solidFill>
                  <a:schemeClr val="bg1"/>
                </a:solidFill>
                <a:latin typeface="Calibri" panose="020F0502020204030204" pitchFamily="34" charset="0"/>
                <a:sym typeface="+mn-ea"/>
              </a:rPr>
              <a:t>和小组队员配合写程序的时候，也请教了很多自己不擅长的知识，弥补了自己的一些不足之处，同时也增强了对一个程序工程的组合性，明白了之前为啥很多算法的写法同样可以运行但为啥不被广泛使用，也更加明白了注释的重要性。</a:t>
            </a:r>
            <a:endParaRPr lang="zh-CN" altLang="en-US" sz="3400" dirty="0">
              <a:solidFill>
                <a:schemeClr val="bg1"/>
              </a:solidFill>
              <a:latin typeface="Calibri" panose="020F0502020204030204" pitchFamily="34" charset="0"/>
            </a:endParaRPr>
          </a:p>
          <a:p>
            <a:pPr marL="0" indent="0" algn="ctr">
              <a:spcBef>
                <a:spcPts val="1440"/>
              </a:spcBef>
              <a:buNone/>
            </a:pPr>
            <a:endParaRPr lang="zh-CN" altLang="en-US" sz="3400" dirty="0">
              <a:solidFill>
                <a:schemeClr val="bg1"/>
              </a:solidFill>
              <a:latin typeface="Calibri" panose="020F0502020204030204" pitchFamily="34" charset="0"/>
              <a:sym typeface="思源黑体" panose="020B0400000000000000"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等腰三角形 5"/>
          <p:cNvSpPr/>
          <p:nvPr/>
        </p:nvSpPr>
        <p:spPr>
          <a:xfrm>
            <a:off x="4343431" y="1386314"/>
            <a:ext cx="4004156" cy="3343158"/>
          </a:xfrm>
          <a:prstGeom prst="triangle">
            <a:avLst/>
          </a:prstGeom>
          <a:solidFill>
            <a:schemeClr val="tx2">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4601822" y="5075234"/>
            <a:ext cx="3535680" cy="460375"/>
          </a:xfrm>
          <a:prstGeom prst="rect">
            <a:avLst/>
          </a:prstGeom>
        </p:spPr>
        <p:txBody>
          <a:bodyPr wrap="none">
            <a:spAutoFit/>
          </a:bodyPr>
          <a:lstStyle/>
          <a:p>
            <a:pPr algn="ctr"/>
            <a:r>
              <a:rPr lang="zh-CN" altLang="en-US" sz="24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谢谢老师，辛苦了！！！</a:t>
            </a:r>
          </a:p>
        </p:txBody>
      </p:sp>
      <p:grpSp>
        <p:nvGrpSpPr>
          <p:cNvPr id="5" name="组合 4"/>
          <p:cNvGrpSpPr/>
          <p:nvPr/>
        </p:nvGrpSpPr>
        <p:grpSpPr>
          <a:xfrm flipV="1">
            <a:off x="4080873" y="950101"/>
            <a:ext cx="4577578" cy="3996966"/>
            <a:chOff x="2791046" y="985496"/>
            <a:chExt cx="6122550" cy="5345977"/>
          </a:xfrm>
          <a:solidFill>
            <a:schemeClr val="accent4"/>
          </a:solidFill>
        </p:grpSpPr>
        <p:grpSp>
          <p:nvGrpSpPr>
            <p:cNvPr id="25" name="图形 17"/>
            <p:cNvGrpSpPr/>
            <p:nvPr/>
          </p:nvGrpSpPr>
          <p:grpSpPr>
            <a:xfrm>
              <a:off x="2791046" y="985496"/>
              <a:ext cx="6122550" cy="5345977"/>
              <a:chOff x="5616610" y="3011523"/>
              <a:chExt cx="4017072" cy="3723750"/>
            </a:xfrm>
            <a:grpFill/>
          </p:grpSpPr>
          <p:sp>
            <p:nvSpPr>
              <p:cNvPr id="29" name="任意多边形: 形状 28"/>
              <p:cNvSpPr/>
              <p:nvPr/>
            </p:nvSpPr>
            <p:spPr>
              <a:xfrm>
                <a:off x="5616610" y="3011523"/>
                <a:ext cx="4017072" cy="718844"/>
              </a:xfrm>
              <a:custGeom>
                <a:avLst/>
                <a:gdLst>
                  <a:gd name="connsiteX0" fmla="*/ 323480 w 4017071"/>
                  <a:gd name="connsiteY0" fmla="*/ 200854 h 718844"/>
                  <a:gd name="connsiteX1" fmla="*/ 3693592 w 4017071"/>
                  <a:gd name="connsiteY1" fmla="*/ 200854 h 718844"/>
                  <a:gd name="connsiteX2" fmla="*/ 3406054 w 4017071"/>
                  <a:gd name="connsiteY2" fmla="*/ 699816 h 718844"/>
                  <a:gd name="connsiteX3" fmla="*/ 3600565 w 4017071"/>
                  <a:gd name="connsiteY3" fmla="*/ 699816 h 718844"/>
                  <a:gd name="connsiteX4" fmla="*/ 3985358 w 4017071"/>
                  <a:gd name="connsiteY4" fmla="*/ 31714 h 718844"/>
                  <a:gd name="connsiteX5" fmla="*/ 31714 w 4017071"/>
                  <a:gd name="connsiteY5" fmla="*/ 31714 h 718844"/>
                  <a:gd name="connsiteX6" fmla="*/ 416507 w 4017071"/>
                  <a:gd name="connsiteY6" fmla="*/ 699816 h 718844"/>
                  <a:gd name="connsiteX7" fmla="*/ 611018 w 4017071"/>
                  <a:gd name="connsiteY7" fmla="*/ 699816 h 718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7071" h="718844">
                    <a:moveTo>
                      <a:pt x="323480" y="200854"/>
                    </a:moveTo>
                    <a:lnTo>
                      <a:pt x="3693592" y="200854"/>
                    </a:lnTo>
                    <a:lnTo>
                      <a:pt x="3406054" y="699816"/>
                    </a:lnTo>
                    <a:lnTo>
                      <a:pt x="3600565" y="699816"/>
                    </a:lnTo>
                    <a:lnTo>
                      <a:pt x="3985358" y="31714"/>
                    </a:lnTo>
                    <a:lnTo>
                      <a:pt x="31714" y="31714"/>
                    </a:lnTo>
                    <a:lnTo>
                      <a:pt x="416507" y="699816"/>
                    </a:lnTo>
                    <a:lnTo>
                      <a:pt x="611018" y="699816"/>
                    </a:lnTo>
                    <a:close/>
                  </a:path>
                </a:pathLst>
              </a:custGeom>
              <a:grpFill/>
              <a:ln w="9525" cap="flat">
                <a:noFill/>
                <a:prstDash val="solid"/>
                <a:miter/>
              </a:ln>
            </p:spPr>
            <p:txBody>
              <a:bodyPr rtlCol="0" anchor="ctr"/>
              <a:lstStyle/>
              <a:p>
                <a:endParaRPr lang="zh-CN" altLang="en-US"/>
              </a:p>
            </p:txBody>
          </p:sp>
          <p:sp>
            <p:nvSpPr>
              <p:cNvPr id="34" name="任意多边形: 形状 33"/>
              <p:cNvSpPr/>
              <p:nvPr/>
            </p:nvSpPr>
            <p:spPr>
              <a:xfrm>
                <a:off x="7016243" y="5678149"/>
                <a:ext cx="1183979" cy="1057124"/>
              </a:xfrm>
              <a:custGeom>
                <a:avLst/>
                <a:gdLst>
                  <a:gd name="connsiteX0" fmla="*/ 611018 w 1183979"/>
                  <a:gd name="connsiteY0" fmla="*/ 687131 h 1057124"/>
                  <a:gd name="connsiteX1" fmla="*/ 230453 w 1183979"/>
                  <a:gd name="connsiteY1" fmla="*/ 31714 h 1057124"/>
                  <a:gd name="connsiteX2" fmla="*/ 31714 w 1183979"/>
                  <a:gd name="connsiteY2" fmla="*/ 31714 h 1057124"/>
                  <a:gd name="connsiteX3" fmla="*/ 611018 w 1183979"/>
                  <a:gd name="connsiteY3" fmla="*/ 1025411 h 1057124"/>
                  <a:gd name="connsiteX4" fmla="*/ 1186094 w 1183979"/>
                  <a:gd name="connsiteY4" fmla="*/ 31714 h 1057124"/>
                  <a:gd name="connsiteX5" fmla="*/ 991583 w 1183979"/>
                  <a:gd name="connsiteY5" fmla="*/ 31714 h 1057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979" h="1057124">
                    <a:moveTo>
                      <a:pt x="611018" y="687131"/>
                    </a:moveTo>
                    <a:lnTo>
                      <a:pt x="230453" y="31714"/>
                    </a:lnTo>
                    <a:lnTo>
                      <a:pt x="31714" y="31714"/>
                    </a:lnTo>
                    <a:lnTo>
                      <a:pt x="611018" y="1025411"/>
                    </a:lnTo>
                    <a:lnTo>
                      <a:pt x="1186094" y="31714"/>
                    </a:lnTo>
                    <a:lnTo>
                      <a:pt x="991583" y="31714"/>
                    </a:lnTo>
                    <a:close/>
                  </a:path>
                </a:pathLst>
              </a:custGeom>
              <a:grpFill/>
              <a:ln w="9525" cap="flat">
                <a:noFill/>
                <a:prstDash val="solid"/>
                <a:miter/>
              </a:ln>
            </p:spPr>
            <p:txBody>
              <a:bodyPr rtlCol="0" anchor="ctr"/>
              <a:lstStyle/>
              <a:p>
                <a:endParaRPr lang="zh-CN" altLang="en-US"/>
              </a:p>
            </p:txBody>
          </p:sp>
        </p:grpSp>
        <p:sp>
          <p:nvSpPr>
            <p:cNvPr id="35" name="矩形 34"/>
            <p:cNvSpPr/>
            <p:nvPr/>
          </p:nvSpPr>
          <p:spPr>
            <a:xfrm>
              <a:off x="4437720" y="2377556"/>
              <a:ext cx="2710014" cy="931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solidFill>
              </a:endParaRPr>
            </a:p>
          </p:txBody>
        </p:sp>
        <p:sp>
          <p:nvSpPr>
            <p:cNvPr id="37" name="矩形 36"/>
            <p:cNvSpPr/>
            <p:nvPr/>
          </p:nvSpPr>
          <p:spPr>
            <a:xfrm>
              <a:off x="3126543" y="4349092"/>
              <a:ext cx="1583862" cy="809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solidFill>
              </a:endParaRPr>
            </a:p>
          </p:txBody>
        </p:sp>
        <p:sp>
          <p:nvSpPr>
            <p:cNvPr id="27" name="矩形 26"/>
            <p:cNvSpPr/>
            <p:nvPr/>
          </p:nvSpPr>
          <p:spPr>
            <a:xfrm>
              <a:off x="7030843" y="4349092"/>
              <a:ext cx="1583862" cy="809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solidFill>
              </a:endParaRPr>
            </a:p>
          </p:txBody>
        </p:sp>
      </p:grpSp>
      <p:sp>
        <p:nvSpPr>
          <p:cNvPr id="38" name="矩形 37"/>
          <p:cNvSpPr/>
          <p:nvPr/>
        </p:nvSpPr>
        <p:spPr>
          <a:xfrm>
            <a:off x="3875715" y="2589316"/>
            <a:ext cx="5829354" cy="1446550"/>
          </a:xfrm>
          <a:prstGeom prst="rect">
            <a:avLst/>
          </a:prstGeom>
          <a:noFill/>
        </p:spPr>
        <p:txBody>
          <a:bodyPr wrap="square">
            <a:spAutoFit/>
          </a:bodyPr>
          <a:lstStyle/>
          <a:p>
            <a:pPr defTabSz="914400">
              <a:spcBef>
                <a:spcPct val="0"/>
              </a:spcBef>
            </a:pPr>
            <a:r>
              <a:rPr lang="zh-CN" altLang="en-US" sz="8800" spc="-150" dirty="0">
                <a:solidFill>
                  <a:schemeClr val="bg1"/>
                </a:solidFill>
                <a:latin typeface="思源黑体 CN Heavy" panose="020B0A00000000000000" pitchFamily="34" charset="-122"/>
                <a:ea typeface="思源黑体 CN Heavy" panose="020B0A00000000000000" pitchFamily="34" charset="-122"/>
                <a:cs typeface="+mj-cs"/>
              </a:rPr>
              <a:t>感谢聆听！</a:t>
            </a:r>
          </a:p>
        </p:txBody>
      </p:sp>
      <p:sp>
        <p:nvSpPr>
          <p:cNvPr id="39" name="矩形 38"/>
          <p:cNvSpPr/>
          <p:nvPr/>
        </p:nvSpPr>
        <p:spPr>
          <a:xfrm>
            <a:off x="5362586" y="2177061"/>
            <a:ext cx="1975603" cy="368300"/>
          </a:xfrm>
          <a:prstGeom prst="rect">
            <a:avLst/>
          </a:prstGeom>
          <a:noFill/>
        </p:spPr>
        <p:txBody>
          <a:bodyPr wrap="square">
            <a:spAutoFit/>
          </a:bodyPr>
          <a:lstStyle/>
          <a:p>
            <a:pPr algn="ctr" defTabSz="914400">
              <a:spcBef>
                <a:spcPct val="0"/>
              </a:spcBef>
            </a:pPr>
            <a:r>
              <a:rPr lang="zh-CN" altLang="en-US" dirty="0">
                <a:solidFill>
                  <a:schemeClr val="bg1"/>
                </a:solidFill>
              </a:rPr>
              <a:t>数独答辩</a:t>
            </a:r>
          </a:p>
        </p:txBody>
      </p:sp>
      <p:cxnSp>
        <p:nvCxnSpPr>
          <p:cNvPr id="9" name="直接连接符 8"/>
          <p:cNvCxnSpPr/>
          <p:nvPr/>
        </p:nvCxnSpPr>
        <p:spPr>
          <a:xfrm flipV="1">
            <a:off x="8496367" y="2249530"/>
            <a:ext cx="1208702" cy="3995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rot="532738" flipV="1">
            <a:off x="8655634" y="1713965"/>
            <a:ext cx="1784149" cy="926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3589797" y="3907566"/>
            <a:ext cx="1213628" cy="399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532738" flipV="1">
            <a:off x="2483044" y="3779937"/>
            <a:ext cx="1784149" cy="926193"/>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wipe(down)">
                                      <p:cBhvr>
                                        <p:cTn id="19" dur="500"/>
                                        <p:tgtEl>
                                          <p:spTgt spid="38"/>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wipe(down)">
                                      <p:cBhvr>
                                        <p:cTn id="23" dur="500"/>
                                        <p:tgtEl>
                                          <p:spTgt spid="39"/>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wipe(down)">
                                      <p:cBhvr>
                                        <p:cTn id="31" dur="500"/>
                                        <p:tgtEl>
                                          <p:spTgt spid="40"/>
                                        </p:tgtEl>
                                      </p:cBhvr>
                                    </p:animEffect>
                                  </p:childTnLst>
                                </p:cTn>
                              </p:par>
                            </p:childTnLst>
                          </p:cTn>
                        </p:par>
                        <p:par>
                          <p:cTn id="32" fill="hold">
                            <p:stCondLst>
                              <p:cond delay="3500"/>
                            </p:stCondLst>
                            <p:childTnLst>
                              <p:par>
                                <p:cTn id="33" presetID="22" presetClass="entr" presetSubtype="4"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wipe(down)">
                                      <p:cBhvr>
                                        <p:cTn id="35" dur="500"/>
                                        <p:tgtEl>
                                          <p:spTgt spid="41"/>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wipe(down)">
                                      <p:cBhvr>
                                        <p:cTn id="3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2" grpId="0"/>
      <p:bldP spid="38" grpId="0"/>
      <p:bldP spid="3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60" name="think-cell Slide" r:id="rId6" imgW="9525" imgH="9525" progId="TCLayout.ActiveDocument.1">
                  <p:embed/>
                </p:oleObj>
              </mc:Choice>
              <mc:Fallback>
                <p:oleObj name="think-cell Slide" r:id="rId6" imgW="9525" imgH="9525" progId="TCLayout.ActiveDocument.1">
                  <p:embed/>
                  <p:pic>
                    <p:nvPicPr>
                      <p:cNvPr id="0" name="对象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矩形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4000" b="1" dirty="0">
              <a:latin typeface="思源黑体" panose="020B0400000000000000" pitchFamily="34" charset="-122"/>
              <a:ea typeface="思源黑体" panose="020B0400000000000000" pitchFamily="34" charset="-122"/>
              <a:cs typeface="+mj-cs"/>
              <a:sym typeface="思源黑体" panose="020B0400000000000000" pitchFamily="34" charset="-122"/>
            </a:endParaRPr>
          </a:p>
        </p:txBody>
      </p:sp>
      <p:sp>
        <p:nvSpPr>
          <p:cNvPr id="5" name="矩形 4"/>
          <p:cNvSpPr/>
          <p:nvPr/>
        </p:nvSpPr>
        <p:spPr>
          <a:xfrm>
            <a:off x="1406013" y="1176184"/>
            <a:ext cx="9379974" cy="4505632"/>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p:cNvSpPr/>
          <p:nvPr/>
        </p:nvSpPr>
        <p:spPr>
          <a:xfrm>
            <a:off x="1542757" y="1350499"/>
            <a:ext cx="9106486" cy="4164038"/>
          </a:xfrm>
          <a:prstGeom prst="rect">
            <a:avLst/>
          </a:prstGeom>
          <a:noFill/>
          <a:ln w="3175">
            <a:solidFill>
              <a:schemeClr val="accent4">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rot="18485820">
            <a:off x="1150843" y="1060107"/>
            <a:ext cx="647086" cy="406468"/>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467016" y="3153076"/>
            <a:ext cx="665567" cy="1200329"/>
          </a:xfrm>
          <a:prstGeom prst="rect">
            <a:avLst/>
          </a:prstGeom>
        </p:spPr>
        <p:txBody>
          <a:bodyPr wrap="none">
            <a:spAutoFit/>
          </a:bodyPr>
          <a:lstStyle/>
          <a:p>
            <a:pPr algn="ctr"/>
            <a:r>
              <a:rPr lang="en-US" altLang="zh-CN" sz="7200" dirty="0">
                <a:solidFill>
                  <a:schemeClr val="bg1"/>
                </a:solidFill>
                <a:latin typeface="思源黑体 CN ExtraLight" panose="020B0200000000000000" pitchFamily="34" charset="-122"/>
                <a:ea typeface="思源黑体 CN ExtraLight" panose="020B0200000000000000" pitchFamily="34" charset="-122"/>
                <a:sym typeface="思源黑体" panose="020B0400000000000000" pitchFamily="34" charset="-122"/>
              </a:rPr>
              <a:t>1</a:t>
            </a:r>
            <a:endParaRPr lang="zh-CN" altLang="en-US" sz="7200" dirty="0">
              <a:solidFill>
                <a:schemeClr val="bg1"/>
              </a:solidFill>
              <a:latin typeface="思源黑体 CN ExtraLight" panose="020B0200000000000000" pitchFamily="34" charset="-122"/>
              <a:ea typeface="思源黑体 CN ExtraLight" panose="020B0200000000000000" pitchFamily="34" charset="-122"/>
              <a:sym typeface="思源黑体" panose="020B0400000000000000" pitchFamily="34" charset="-122"/>
            </a:endParaRPr>
          </a:p>
        </p:txBody>
      </p:sp>
      <p:sp>
        <p:nvSpPr>
          <p:cNvPr id="28" name="矩形 27"/>
          <p:cNvSpPr/>
          <p:nvPr/>
        </p:nvSpPr>
        <p:spPr>
          <a:xfrm>
            <a:off x="4594894" y="1729542"/>
            <a:ext cx="2839239" cy="707886"/>
          </a:xfrm>
          <a:prstGeom prst="rect">
            <a:avLst/>
          </a:prstGeom>
        </p:spPr>
        <p:txBody>
          <a:bodyPr wrap="none">
            <a:spAutoFit/>
          </a:bodyPr>
          <a:lstStyle/>
          <a:p>
            <a:r>
              <a:rPr lang="en-US" altLang="zh-CN" sz="4000" b="1"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CONTENTS</a:t>
            </a:r>
          </a:p>
        </p:txBody>
      </p:sp>
      <p:sp>
        <p:nvSpPr>
          <p:cNvPr id="7" name="等腰三角形 6"/>
          <p:cNvSpPr/>
          <p:nvPr/>
        </p:nvSpPr>
        <p:spPr>
          <a:xfrm rot="5400000">
            <a:off x="4075218" y="1907608"/>
            <a:ext cx="486156" cy="419100"/>
          </a:xfrm>
          <a:prstGeom prst="triangl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3051810" y="3522980"/>
            <a:ext cx="1871345" cy="583565"/>
          </a:xfrm>
          <a:prstGeom prst="rect">
            <a:avLst/>
          </a:prstGeom>
        </p:spPr>
        <p:txBody>
          <a:bodyPr wrap="square">
            <a:spAutoFit/>
          </a:bodyPr>
          <a:lstStyle/>
          <a:p>
            <a:pPr>
              <a:spcBef>
                <a:spcPct val="0"/>
              </a:spcBef>
            </a:pPr>
            <a:r>
              <a:rPr lang="zh-CN" altLang="en-US" sz="3200" dirty="0">
                <a:solidFill>
                  <a:schemeClr val="bg1">
                    <a:lumMod val="85000"/>
                  </a:schemeClr>
                </a:solidFill>
                <a:latin typeface="思源黑体" panose="020B0400000000000000" pitchFamily="34" charset="-122"/>
                <a:ea typeface="思源黑体" panose="020B0400000000000000" pitchFamily="34" charset="-122"/>
                <a:sym typeface="思源黑体" panose="020B0400000000000000" pitchFamily="34" charset="-122"/>
              </a:rPr>
              <a:t>初盘生成</a:t>
            </a:r>
          </a:p>
        </p:txBody>
      </p:sp>
      <p:sp>
        <p:nvSpPr>
          <p:cNvPr id="31" name="矩形 30"/>
          <p:cNvSpPr/>
          <p:nvPr/>
        </p:nvSpPr>
        <p:spPr>
          <a:xfrm>
            <a:off x="4950183" y="3092116"/>
            <a:ext cx="665567" cy="1200329"/>
          </a:xfrm>
          <a:prstGeom prst="rect">
            <a:avLst/>
          </a:prstGeom>
        </p:spPr>
        <p:txBody>
          <a:bodyPr wrap="none">
            <a:spAutoFit/>
          </a:bodyPr>
          <a:lstStyle/>
          <a:p>
            <a:pPr algn="ctr"/>
            <a:r>
              <a:rPr lang="en-US" altLang="zh-CN" sz="7200" dirty="0">
                <a:solidFill>
                  <a:schemeClr val="bg1"/>
                </a:solidFill>
                <a:latin typeface="思源黑体 CN ExtraLight" panose="020B0200000000000000" pitchFamily="34" charset="-122"/>
                <a:ea typeface="思源黑体 CN ExtraLight" panose="020B0200000000000000" pitchFamily="34" charset="-122"/>
                <a:sym typeface="思源黑体" panose="020B0400000000000000" pitchFamily="34" charset="-122"/>
              </a:rPr>
              <a:t>2</a:t>
            </a:r>
            <a:endParaRPr lang="zh-CN" altLang="en-US" sz="7200" dirty="0">
              <a:solidFill>
                <a:schemeClr val="bg1"/>
              </a:solidFill>
              <a:latin typeface="思源黑体 CN ExtraLight" panose="020B0200000000000000" pitchFamily="34" charset="-122"/>
              <a:ea typeface="思源黑体 CN ExtraLight" panose="020B0200000000000000" pitchFamily="34" charset="-122"/>
              <a:sym typeface="思源黑体" panose="020B0400000000000000" pitchFamily="34" charset="-122"/>
            </a:endParaRPr>
          </a:p>
        </p:txBody>
      </p:sp>
      <p:sp>
        <p:nvSpPr>
          <p:cNvPr id="32" name="矩形 31"/>
          <p:cNvSpPr/>
          <p:nvPr/>
        </p:nvSpPr>
        <p:spPr>
          <a:xfrm>
            <a:off x="5531485" y="3516630"/>
            <a:ext cx="1901825" cy="583565"/>
          </a:xfrm>
          <a:prstGeom prst="rect">
            <a:avLst/>
          </a:prstGeom>
        </p:spPr>
        <p:txBody>
          <a:bodyPr wrap="square">
            <a:spAutoFit/>
          </a:bodyPr>
          <a:lstStyle/>
          <a:p>
            <a:pPr>
              <a:spcBef>
                <a:spcPct val="0"/>
              </a:spcBef>
            </a:pPr>
            <a:r>
              <a:rPr lang="zh-CN" altLang="en-US" sz="3200" dirty="0">
                <a:solidFill>
                  <a:schemeClr val="bg1">
                    <a:lumMod val="85000"/>
                  </a:schemeClr>
                </a:solidFill>
                <a:latin typeface="思源黑体" panose="020B0400000000000000" pitchFamily="34" charset="-122"/>
                <a:ea typeface="思源黑体" panose="020B0400000000000000" pitchFamily="34" charset="-122"/>
                <a:sym typeface="思源黑体" panose="020B0400000000000000" pitchFamily="34" charset="-122"/>
              </a:rPr>
              <a:t>数独求解</a:t>
            </a:r>
          </a:p>
        </p:txBody>
      </p:sp>
      <p:sp>
        <p:nvSpPr>
          <p:cNvPr id="33" name="矩形 32"/>
          <p:cNvSpPr/>
          <p:nvPr/>
        </p:nvSpPr>
        <p:spPr>
          <a:xfrm>
            <a:off x="7434133" y="3092751"/>
            <a:ext cx="665567" cy="1200329"/>
          </a:xfrm>
          <a:prstGeom prst="rect">
            <a:avLst/>
          </a:prstGeom>
        </p:spPr>
        <p:txBody>
          <a:bodyPr wrap="none">
            <a:spAutoFit/>
          </a:bodyPr>
          <a:lstStyle/>
          <a:p>
            <a:pPr algn="ctr"/>
            <a:r>
              <a:rPr lang="en-US" altLang="zh-CN" sz="7200" dirty="0">
                <a:solidFill>
                  <a:schemeClr val="bg1"/>
                </a:solidFill>
                <a:latin typeface="思源黑体 CN ExtraLight" panose="020B0200000000000000" pitchFamily="34" charset="-122"/>
                <a:ea typeface="思源黑体 CN ExtraLight" panose="020B0200000000000000" pitchFamily="34" charset="-122"/>
                <a:sym typeface="思源黑体" panose="020B0400000000000000" pitchFamily="34" charset="-122"/>
              </a:rPr>
              <a:t>3</a:t>
            </a:r>
            <a:endParaRPr lang="zh-CN" altLang="en-US" sz="7200" dirty="0">
              <a:solidFill>
                <a:schemeClr val="bg1"/>
              </a:solidFill>
              <a:latin typeface="思源黑体 CN ExtraLight" panose="020B0200000000000000" pitchFamily="34" charset="-122"/>
              <a:ea typeface="思源黑体 CN ExtraLight" panose="020B0200000000000000" pitchFamily="34" charset="-122"/>
              <a:sym typeface="思源黑体" panose="020B0400000000000000" pitchFamily="34" charset="-122"/>
            </a:endParaRPr>
          </a:p>
        </p:txBody>
      </p:sp>
      <p:sp>
        <p:nvSpPr>
          <p:cNvPr id="34" name="矩形 33"/>
          <p:cNvSpPr/>
          <p:nvPr/>
        </p:nvSpPr>
        <p:spPr>
          <a:xfrm>
            <a:off x="8015605" y="3462020"/>
            <a:ext cx="1949450" cy="583565"/>
          </a:xfrm>
          <a:prstGeom prst="rect">
            <a:avLst/>
          </a:prstGeom>
        </p:spPr>
        <p:txBody>
          <a:bodyPr wrap="square">
            <a:spAutoFit/>
          </a:bodyPr>
          <a:lstStyle/>
          <a:p>
            <a:pPr>
              <a:spcBef>
                <a:spcPct val="0"/>
              </a:spcBef>
            </a:pPr>
            <a:r>
              <a:rPr lang="zh-CN" altLang="en-US" sz="3200" dirty="0">
                <a:solidFill>
                  <a:schemeClr val="bg1">
                    <a:lumMod val="85000"/>
                  </a:schemeClr>
                </a:solidFill>
                <a:latin typeface="思源黑体" panose="020B0400000000000000" pitchFamily="34" charset="-122"/>
                <a:ea typeface="思源黑体" panose="020B0400000000000000" pitchFamily="34" charset="-122"/>
                <a:sym typeface="思源黑体" panose="020B0400000000000000" pitchFamily="34" charset="-122"/>
              </a:rPr>
              <a:t>心得体会</a:t>
            </a:r>
          </a:p>
        </p:txBody>
      </p:sp>
      <p:cxnSp>
        <p:nvCxnSpPr>
          <p:cNvPr id="9" name="直接连接符 8"/>
          <p:cNvCxnSpPr/>
          <p:nvPr/>
        </p:nvCxnSpPr>
        <p:spPr>
          <a:xfrm>
            <a:off x="4693337" y="2474618"/>
            <a:ext cx="987407"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10406743" y="1465943"/>
            <a:ext cx="130628" cy="130628"/>
          </a:xfrm>
          <a:prstGeom prst="ellipse">
            <a:avLst/>
          </a:prstGeom>
          <a:noFill/>
          <a:effectLst>
            <a:outerShdw blurRad="50800" dist="50800" dir="5400000" algn="ctr" rotWithShape="0">
              <a:schemeClr val="tx1">
                <a:lumMod val="95000"/>
                <a:lumOff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0406743" y="5253328"/>
            <a:ext cx="130628" cy="130628"/>
          </a:xfrm>
          <a:prstGeom prst="ellipse">
            <a:avLst/>
          </a:prstGeom>
          <a:noFill/>
          <a:effectLst>
            <a:outerShdw blurRad="50800" dist="50800" dir="5400000" algn="ctr" rotWithShape="0">
              <a:schemeClr val="tx1">
                <a:lumMod val="95000"/>
                <a:lumOff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647372" y="5253328"/>
            <a:ext cx="130628" cy="130628"/>
          </a:xfrm>
          <a:prstGeom prst="ellipse">
            <a:avLst/>
          </a:prstGeom>
          <a:noFill/>
          <a:effectLst>
            <a:outerShdw blurRad="50800" dist="50800" dir="5400000" algn="ctr" rotWithShape="0">
              <a:schemeClr val="tx1">
                <a:lumMod val="95000"/>
                <a:lumOff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1+#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down)">
                                      <p:cBhvr>
                                        <p:cTn id="12" dur="500"/>
                                        <p:tgtEl>
                                          <p:spTgt spid="28"/>
                                        </p:tgtEl>
                                      </p:cBhvr>
                                    </p:animEffect>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500" fill="hold"/>
                                        <p:tgtEl>
                                          <p:spTgt spid="29"/>
                                        </p:tgtEl>
                                        <p:attrNameLst>
                                          <p:attrName>ppt_x</p:attrName>
                                        </p:attrNameLst>
                                      </p:cBhvr>
                                      <p:tavLst>
                                        <p:tav tm="0">
                                          <p:val>
                                            <p:strVal val="1+#ppt_w/2"/>
                                          </p:val>
                                        </p:tav>
                                        <p:tav tm="100000">
                                          <p:val>
                                            <p:strVal val="#ppt_x"/>
                                          </p:val>
                                        </p:tav>
                                      </p:tavLst>
                                    </p:anim>
                                    <p:anim calcmode="lin" valueType="num">
                                      <p:cBhvr additive="base">
                                        <p:cTn id="17" dur="500" fill="hold"/>
                                        <p:tgtEl>
                                          <p:spTgt spid="29"/>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fill="hold" grpId="0" nodeType="after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additive="base">
                                        <p:cTn id="21" dur="500" fill="hold"/>
                                        <p:tgtEl>
                                          <p:spTgt spid="31"/>
                                        </p:tgtEl>
                                        <p:attrNameLst>
                                          <p:attrName>ppt_x</p:attrName>
                                        </p:attrNameLst>
                                      </p:cBhvr>
                                      <p:tavLst>
                                        <p:tav tm="0">
                                          <p:val>
                                            <p:strVal val="1+#ppt_w/2"/>
                                          </p:val>
                                        </p:tav>
                                        <p:tav tm="100000">
                                          <p:val>
                                            <p:strVal val="#ppt_x"/>
                                          </p:val>
                                        </p:tav>
                                      </p:tavLst>
                                    </p:anim>
                                    <p:anim calcmode="lin" valueType="num">
                                      <p:cBhvr additive="base">
                                        <p:cTn id="22" dur="500" fill="hold"/>
                                        <p:tgtEl>
                                          <p:spTgt spid="31"/>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2" fill="hold" grpId="0" nodeType="afterEffect">
                                  <p:stCondLst>
                                    <p:cond delay="0"/>
                                  </p:stCondLst>
                                  <p:childTnLst>
                                    <p:set>
                                      <p:cBhvr>
                                        <p:cTn id="25" dur="1" fill="hold">
                                          <p:stCondLst>
                                            <p:cond delay="0"/>
                                          </p:stCondLst>
                                        </p:cTn>
                                        <p:tgtEl>
                                          <p:spTgt spid="32"/>
                                        </p:tgtEl>
                                        <p:attrNameLst>
                                          <p:attrName>style.visibility</p:attrName>
                                        </p:attrNameLst>
                                      </p:cBhvr>
                                      <p:to>
                                        <p:strVal val="visible"/>
                                      </p:to>
                                    </p:set>
                                    <p:anim calcmode="lin" valueType="num">
                                      <p:cBhvr additive="base">
                                        <p:cTn id="26" dur="500" fill="hold"/>
                                        <p:tgtEl>
                                          <p:spTgt spid="32"/>
                                        </p:tgtEl>
                                        <p:attrNameLst>
                                          <p:attrName>ppt_x</p:attrName>
                                        </p:attrNameLst>
                                      </p:cBhvr>
                                      <p:tavLst>
                                        <p:tav tm="0">
                                          <p:val>
                                            <p:strVal val="1+#ppt_w/2"/>
                                          </p:val>
                                        </p:tav>
                                        <p:tav tm="100000">
                                          <p:val>
                                            <p:strVal val="#ppt_x"/>
                                          </p:val>
                                        </p:tav>
                                      </p:tavLst>
                                    </p:anim>
                                    <p:anim calcmode="lin" valueType="num">
                                      <p:cBhvr additive="base">
                                        <p:cTn id="27" dur="500" fill="hold"/>
                                        <p:tgtEl>
                                          <p:spTgt spid="32"/>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2" fill="hold" grpId="0" nodeType="after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500" fill="hold"/>
                                        <p:tgtEl>
                                          <p:spTgt spid="33"/>
                                        </p:tgtEl>
                                        <p:attrNameLst>
                                          <p:attrName>ppt_x</p:attrName>
                                        </p:attrNameLst>
                                      </p:cBhvr>
                                      <p:tavLst>
                                        <p:tav tm="0">
                                          <p:val>
                                            <p:strVal val="1+#ppt_w/2"/>
                                          </p:val>
                                        </p:tav>
                                        <p:tav tm="100000">
                                          <p:val>
                                            <p:strVal val="#ppt_x"/>
                                          </p:val>
                                        </p:tav>
                                      </p:tavLst>
                                    </p:anim>
                                    <p:anim calcmode="lin" valueType="num">
                                      <p:cBhvr additive="base">
                                        <p:cTn id="32" dur="500" fill="hold"/>
                                        <p:tgtEl>
                                          <p:spTgt spid="33"/>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2" fill="hold" grpId="0" nodeType="afterEffect">
                                  <p:stCondLst>
                                    <p:cond delay="0"/>
                                  </p:stCondLst>
                                  <p:childTnLst>
                                    <p:set>
                                      <p:cBhvr>
                                        <p:cTn id="35" dur="1" fill="hold">
                                          <p:stCondLst>
                                            <p:cond delay="0"/>
                                          </p:stCondLst>
                                        </p:cTn>
                                        <p:tgtEl>
                                          <p:spTgt spid="34"/>
                                        </p:tgtEl>
                                        <p:attrNameLst>
                                          <p:attrName>style.visibility</p:attrName>
                                        </p:attrNameLst>
                                      </p:cBhvr>
                                      <p:to>
                                        <p:strVal val="visible"/>
                                      </p:to>
                                    </p:set>
                                    <p:anim calcmode="lin" valueType="num">
                                      <p:cBhvr additive="base">
                                        <p:cTn id="36" dur="500" fill="hold"/>
                                        <p:tgtEl>
                                          <p:spTgt spid="34"/>
                                        </p:tgtEl>
                                        <p:attrNameLst>
                                          <p:attrName>ppt_x</p:attrName>
                                        </p:attrNameLst>
                                      </p:cBhvr>
                                      <p:tavLst>
                                        <p:tav tm="0">
                                          <p:val>
                                            <p:strVal val="1+#ppt_w/2"/>
                                          </p:val>
                                        </p:tav>
                                        <p:tav tm="100000">
                                          <p:val>
                                            <p:strVal val="#ppt_x"/>
                                          </p:val>
                                        </p:tav>
                                      </p:tavLst>
                                    </p:anim>
                                    <p:anim calcmode="lin" valueType="num">
                                      <p:cBhvr additive="base">
                                        <p:cTn id="37"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1" grpId="0"/>
      <p:bldP spid="32" grpId="0"/>
      <p:bldP spid="33" grpId="0"/>
      <p:bldP spid="3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占位符 2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34" b="7834"/>
          <a:stretch>
            <a:fillRect/>
          </a:stretch>
        </p:blipFill>
        <p:spPr/>
      </p:pic>
      <p:sp>
        <p:nvSpPr>
          <p:cNvPr id="25" name="矩形 24"/>
          <p:cNvSpPr/>
          <p:nvPr/>
        </p:nvSpPr>
        <p:spPr>
          <a:xfrm>
            <a:off x="0" y="0"/>
            <a:ext cx="12192000" cy="6858000"/>
          </a:xfrm>
          <a:prstGeom prst="rect">
            <a:avLst/>
          </a:prstGeom>
          <a:solidFill>
            <a:schemeClr val="tx1">
              <a:alpha val="6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p:cNvSpPr/>
          <p:nvPr/>
        </p:nvSpPr>
        <p:spPr>
          <a:xfrm>
            <a:off x="2939104" y="-245615"/>
            <a:ext cx="860414" cy="5819137"/>
          </a:xfrm>
          <a:custGeom>
            <a:avLst/>
            <a:gdLst>
              <a:gd name="connsiteX0" fmla="*/ 0 w 248859"/>
              <a:gd name="connsiteY0" fmla="*/ 0 h 1683079"/>
              <a:gd name="connsiteX1" fmla="*/ 248859 w 248859"/>
              <a:gd name="connsiteY1" fmla="*/ 0 h 1683079"/>
              <a:gd name="connsiteX2" fmla="*/ 248859 w 248859"/>
              <a:gd name="connsiteY2" fmla="*/ 1491821 h 1683079"/>
              <a:gd name="connsiteX3" fmla="*/ 0 w 248859"/>
              <a:gd name="connsiteY3" fmla="*/ 1683079 h 1683079"/>
            </a:gdLst>
            <a:ahLst/>
            <a:cxnLst>
              <a:cxn ang="0">
                <a:pos x="connsiteX0" y="connsiteY0"/>
              </a:cxn>
              <a:cxn ang="0">
                <a:pos x="connsiteX1" y="connsiteY1"/>
              </a:cxn>
              <a:cxn ang="0">
                <a:pos x="connsiteX2" y="connsiteY2"/>
              </a:cxn>
              <a:cxn ang="0">
                <a:pos x="connsiteX3" y="connsiteY3"/>
              </a:cxn>
            </a:cxnLst>
            <a:rect l="l" t="t" r="r" b="b"/>
            <a:pathLst>
              <a:path w="248859" h="1683079">
                <a:moveTo>
                  <a:pt x="0" y="0"/>
                </a:moveTo>
                <a:lnTo>
                  <a:pt x="248859" y="0"/>
                </a:lnTo>
                <a:lnTo>
                  <a:pt x="248859" y="1491821"/>
                </a:lnTo>
                <a:lnTo>
                  <a:pt x="0" y="1683079"/>
                </a:lnTo>
                <a:close/>
              </a:path>
            </a:pathLst>
          </a:cu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54708" y="2318200"/>
            <a:ext cx="12192000" cy="2400300"/>
          </a:xfrm>
          <a:prstGeom prst="rect">
            <a:avLst/>
          </a:prstGeom>
          <a:solidFill>
            <a:schemeClr val="bg2">
              <a:lumMod val="10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p:cNvSpPr/>
          <p:nvPr/>
        </p:nvSpPr>
        <p:spPr>
          <a:xfrm rot="5400000" flipV="1">
            <a:off x="389019" y="3117605"/>
            <a:ext cx="3694822" cy="622790"/>
          </a:xfrm>
          <a:custGeom>
            <a:avLst/>
            <a:gdLst>
              <a:gd name="connsiteX0" fmla="*/ 323480 w 4017071"/>
              <a:gd name="connsiteY0" fmla="*/ 200854 h 718844"/>
              <a:gd name="connsiteX1" fmla="*/ 3693592 w 4017071"/>
              <a:gd name="connsiteY1" fmla="*/ 200854 h 718844"/>
              <a:gd name="connsiteX2" fmla="*/ 3406054 w 4017071"/>
              <a:gd name="connsiteY2" fmla="*/ 699816 h 718844"/>
              <a:gd name="connsiteX3" fmla="*/ 3600565 w 4017071"/>
              <a:gd name="connsiteY3" fmla="*/ 699816 h 718844"/>
              <a:gd name="connsiteX4" fmla="*/ 3985358 w 4017071"/>
              <a:gd name="connsiteY4" fmla="*/ 31714 h 718844"/>
              <a:gd name="connsiteX5" fmla="*/ 31714 w 4017071"/>
              <a:gd name="connsiteY5" fmla="*/ 31714 h 718844"/>
              <a:gd name="connsiteX6" fmla="*/ 416507 w 4017071"/>
              <a:gd name="connsiteY6" fmla="*/ 699816 h 718844"/>
              <a:gd name="connsiteX7" fmla="*/ 611018 w 4017071"/>
              <a:gd name="connsiteY7" fmla="*/ 699816 h 718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7071" h="718844">
                <a:moveTo>
                  <a:pt x="323480" y="200854"/>
                </a:moveTo>
                <a:lnTo>
                  <a:pt x="3693592" y="200854"/>
                </a:lnTo>
                <a:lnTo>
                  <a:pt x="3406054" y="699816"/>
                </a:lnTo>
                <a:lnTo>
                  <a:pt x="3600565" y="699816"/>
                </a:lnTo>
                <a:lnTo>
                  <a:pt x="3985358" y="31714"/>
                </a:lnTo>
                <a:lnTo>
                  <a:pt x="31714" y="31714"/>
                </a:lnTo>
                <a:lnTo>
                  <a:pt x="416507" y="699816"/>
                </a:lnTo>
                <a:lnTo>
                  <a:pt x="611018" y="699816"/>
                </a:lnTo>
                <a:close/>
              </a:path>
            </a:pathLst>
          </a:custGeom>
          <a:solidFill>
            <a:schemeClr val="accent4"/>
          </a:solidFill>
          <a:ln w="9525" cap="flat">
            <a:noFill/>
            <a:prstDash val="solid"/>
            <a:miter/>
          </a:ln>
        </p:spPr>
        <p:txBody>
          <a:bodyPr rtlCol="0" anchor="ctr"/>
          <a:lstStyle/>
          <a:p>
            <a:endParaRPr lang="zh-CN" altLang="en-US"/>
          </a:p>
        </p:txBody>
      </p:sp>
      <p:sp>
        <p:nvSpPr>
          <p:cNvPr id="16" name="任意多边形: 形状 15"/>
          <p:cNvSpPr/>
          <p:nvPr/>
        </p:nvSpPr>
        <p:spPr>
          <a:xfrm rot="5400000" flipV="1">
            <a:off x="3835361" y="3122367"/>
            <a:ext cx="1050513" cy="613265"/>
          </a:xfrm>
          <a:custGeom>
            <a:avLst/>
            <a:gdLst>
              <a:gd name="connsiteX0" fmla="*/ 0 w 1050513"/>
              <a:gd name="connsiteY0" fmla="*/ 1 h 851787"/>
              <a:gd name="connsiteX1" fmla="*/ 527180 w 1050513"/>
              <a:gd name="connsiteY1" fmla="*/ 851787 h 851787"/>
              <a:gd name="connsiteX2" fmla="*/ 1050513 w 1050513"/>
              <a:gd name="connsiteY2" fmla="*/ 0 h 851787"/>
              <a:gd name="connsiteX3" fmla="*/ 828423 w 1050513"/>
              <a:gd name="connsiteY3" fmla="*/ 0 h 851787"/>
              <a:gd name="connsiteX4" fmla="*/ 527180 w 1050513"/>
              <a:gd name="connsiteY4" fmla="*/ 488686 h 851787"/>
              <a:gd name="connsiteX5" fmla="*/ 225937 w 1050513"/>
              <a:gd name="connsiteY5" fmla="*/ 1 h 8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513" h="851787">
                <a:moveTo>
                  <a:pt x="0" y="1"/>
                </a:moveTo>
                <a:lnTo>
                  <a:pt x="527180" y="851787"/>
                </a:lnTo>
                <a:lnTo>
                  <a:pt x="1050513" y="0"/>
                </a:lnTo>
                <a:lnTo>
                  <a:pt x="828423" y="0"/>
                </a:lnTo>
                <a:lnTo>
                  <a:pt x="527180" y="488686"/>
                </a:lnTo>
                <a:lnTo>
                  <a:pt x="225937" y="1"/>
                </a:lnTo>
                <a:close/>
              </a:path>
            </a:pathLst>
          </a:custGeom>
          <a:solidFill>
            <a:schemeClr val="accent4"/>
          </a:solidFill>
          <a:ln w="9525" cap="flat">
            <a:noFill/>
            <a:prstDash val="solid"/>
            <a:miter/>
          </a:ln>
        </p:spPr>
        <p:txBody>
          <a:bodyPr wrap="square" rtlCol="0" anchor="ctr">
            <a:noAutofit/>
          </a:bodyPr>
          <a:lstStyle/>
          <a:p>
            <a:endParaRPr lang="zh-CN" altLang="en-US"/>
          </a:p>
        </p:txBody>
      </p:sp>
      <p:cxnSp>
        <p:nvCxnSpPr>
          <p:cNvPr id="20" name="直接连接符 19"/>
          <p:cNvCxnSpPr/>
          <p:nvPr/>
        </p:nvCxnSpPr>
        <p:spPr>
          <a:xfrm>
            <a:off x="2547826" y="2388009"/>
            <a:ext cx="9250884" cy="0"/>
          </a:xfrm>
          <a:prstGeom prst="line">
            <a:avLst/>
          </a:prstGeom>
          <a:noFill/>
          <a:ln w="3175">
            <a:solidFill>
              <a:schemeClr val="accent4">
                <a:alpha val="24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p:cNvCxnSpPr/>
          <p:nvPr/>
        </p:nvCxnSpPr>
        <p:spPr>
          <a:xfrm>
            <a:off x="2547826" y="4474754"/>
            <a:ext cx="9250884" cy="0"/>
          </a:xfrm>
          <a:prstGeom prst="line">
            <a:avLst/>
          </a:prstGeom>
          <a:noFill/>
          <a:ln w="3175">
            <a:solidFill>
              <a:schemeClr val="accent4">
                <a:alpha val="24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 name="直接连接符 26"/>
          <p:cNvCxnSpPr/>
          <p:nvPr/>
        </p:nvCxnSpPr>
        <p:spPr>
          <a:xfrm>
            <a:off x="1771650" y="1581589"/>
            <a:ext cx="0" cy="369482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543050" y="1581589"/>
            <a:ext cx="0" cy="3694822"/>
          </a:xfrm>
          <a:prstGeom prst="line">
            <a:avLst/>
          </a:prstGeom>
          <a:ln w="3175">
            <a:solidFill>
              <a:schemeClr val="accent1">
                <a:alpha val="64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1257300" y="1581589"/>
            <a:ext cx="0" cy="3694822"/>
          </a:xfrm>
          <a:prstGeom prst="line">
            <a:avLst/>
          </a:prstGeom>
          <a:ln w="3175">
            <a:solidFill>
              <a:schemeClr val="accent1">
                <a:alpha val="28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781050" y="1581589"/>
            <a:ext cx="0" cy="3694822"/>
          </a:xfrm>
          <a:prstGeom prst="line">
            <a:avLst/>
          </a:prstGeom>
          <a:ln w="3175">
            <a:solidFill>
              <a:schemeClr val="accent1">
                <a:alpha val="28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247650" y="1581589"/>
            <a:ext cx="0" cy="3694822"/>
          </a:xfrm>
          <a:prstGeom prst="line">
            <a:avLst/>
          </a:prstGeom>
          <a:ln w="3175">
            <a:solidFill>
              <a:schemeClr val="accent1">
                <a:alpha val="28000"/>
              </a:schemeClr>
            </a:solidFill>
          </a:ln>
        </p:spPr>
        <p:style>
          <a:lnRef idx="1">
            <a:schemeClr val="accent1"/>
          </a:lnRef>
          <a:fillRef idx="0">
            <a:schemeClr val="accent1"/>
          </a:fillRef>
          <a:effectRef idx="0">
            <a:schemeClr val="accent1"/>
          </a:effectRef>
          <a:fontRef idx="minor">
            <a:schemeClr val="tx1"/>
          </a:fontRef>
        </p:style>
      </p:cxnSp>
      <p:sp>
        <p:nvSpPr>
          <p:cNvPr id="32" name="标题 4"/>
          <p:cNvSpPr txBox="1"/>
          <p:nvPr/>
        </p:nvSpPr>
        <p:spPr>
          <a:xfrm>
            <a:off x="4847240" y="2974770"/>
            <a:ext cx="5419725" cy="89535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dirty="0">
                <a:solidFill>
                  <a:schemeClr val="bg1">
                    <a:lumMod val="75000"/>
                  </a:schemeClr>
                </a:solidFill>
                <a:latin typeface="思源黑体" panose="020B0400000000000000" pitchFamily="34" charset="-122"/>
                <a:ea typeface="思源黑体" panose="020B0400000000000000" pitchFamily="34" charset="-122"/>
                <a:sym typeface="思源黑体" panose="020B0400000000000000" pitchFamily="34" charset="-122"/>
              </a:rPr>
              <a:t>数独初盘生成</a:t>
            </a:r>
          </a:p>
        </p:txBody>
      </p:sp>
      <p:sp>
        <p:nvSpPr>
          <p:cNvPr id="33" name="文本占位符 5"/>
          <p:cNvSpPr txBox="1"/>
          <p:nvPr/>
        </p:nvSpPr>
        <p:spPr>
          <a:xfrm>
            <a:off x="4814275" y="3490261"/>
            <a:ext cx="4675187" cy="101441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400" dirty="0">
                <a:solidFill>
                  <a:schemeClr val="bg1">
                    <a:lumMod val="75000"/>
                  </a:schemeClr>
                </a:solidFill>
                <a:latin typeface="思源黑体" panose="020B0400000000000000" pitchFamily="34" charset="-122"/>
                <a:ea typeface="思源黑体" panose="020B0400000000000000" pitchFamily="34" charset="-122"/>
                <a:sym typeface="思源黑体" panose="020B0400000000000000" pitchFamily="34" charset="-122"/>
              </a:rPr>
              <a:t>Generation of Sudoku initial chessboard</a:t>
            </a:r>
          </a:p>
        </p:txBody>
      </p:sp>
      <p:sp>
        <p:nvSpPr>
          <p:cNvPr id="34" name="文本框 33"/>
          <p:cNvSpPr txBox="1"/>
          <p:nvPr/>
        </p:nvSpPr>
        <p:spPr>
          <a:xfrm>
            <a:off x="2538960" y="2663954"/>
            <a:ext cx="1368000" cy="1415791"/>
          </a:xfrm>
          <a:prstGeom prst="rect">
            <a:avLst/>
          </a:prstGeom>
          <a:noFill/>
          <a:ln w="117475">
            <a:noFill/>
          </a:ln>
        </p:spPr>
        <p:txBody>
          <a:bodyPr wrap="none" rtlCol="0">
            <a:prstTxWarp prst="textPlain">
              <a:avLst/>
            </a:prstTxWarp>
            <a:spAutoFit/>
          </a:bodyPr>
          <a:lstStyle/>
          <a:p>
            <a:r>
              <a:rPr lang="en-US" altLang="zh-CN" spc="100" dirty="0">
                <a:solidFill>
                  <a:srgbClr val="F3F3F3"/>
                </a:solidFill>
                <a:latin typeface="思源黑体 CN Heavy" panose="020B0A00000000000000" pitchFamily="34" charset="-122"/>
                <a:ea typeface="思源黑体 CN Heavy" panose="020B0A00000000000000" pitchFamily="34" charset="-122"/>
                <a:cs typeface="Arial" panose="020B0604020202020204" pitchFamily="34" charset="0"/>
                <a:sym typeface="思源黑体" panose="020B0400000000000000" pitchFamily="34" charset="-122"/>
              </a:rPr>
              <a:t>01</a:t>
            </a:r>
            <a:endParaRPr lang="zh-CN" altLang="en-US" spc="100" dirty="0">
              <a:solidFill>
                <a:srgbClr val="F3F3F3"/>
              </a:solidFill>
              <a:latin typeface="思源黑体 CN Heavy" panose="020B0A00000000000000" pitchFamily="34" charset="-122"/>
              <a:ea typeface="思源黑体 CN Heavy" panose="020B0A00000000000000" pitchFamily="34" charset="-122"/>
              <a:cs typeface="Arial" panose="020B0604020202020204" pitchFamily="34" charset="0"/>
              <a:sym typeface="思源黑体" panose="020B0400000000000000"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0-#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0-#ppt_w/2"/>
                                          </p:val>
                                        </p:tav>
                                        <p:tav tm="100000">
                                          <p:val>
                                            <p:strVal val="#ppt_x"/>
                                          </p:val>
                                        </p:tav>
                                      </p:tavLst>
                                    </p:anim>
                                    <p:anim calcmode="lin" valueType="num">
                                      <p:cBhvr additive="base">
                                        <p:cTn id="20" dur="500" fill="hold"/>
                                        <p:tgtEl>
                                          <p:spTgt spid="27"/>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0-#ppt_w/2"/>
                                          </p:val>
                                        </p:tav>
                                        <p:tav tm="100000">
                                          <p:val>
                                            <p:strVal val="#ppt_x"/>
                                          </p:val>
                                        </p:tav>
                                      </p:tavLst>
                                    </p:anim>
                                    <p:anim calcmode="lin" valueType="num">
                                      <p:cBhvr additive="base">
                                        <p:cTn id="24" dur="500" fill="hold"/>
                                        <p:tgtEl>
                                          <p:spTgt spid="28"/>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500" fill="hold"/>
                                        <p:tgtEl>
                                          <p:spTgt spid="29"/>
                                        </p:tgtEl>
                                        <p:attrNameLst>
                                          <p:attrName>ppt_x</p:attrName>
                                        </p:attrNameLst>
                                      </p:cBhvr>
                                      <p:tavLst>
                                        <p:tav tm="0">
                                          <p:val>
                                            <p:strVal val="0-#ppt_w/2"/>
                                          </p:val>
                                        </p:tav>
                                        <p:tav tm="100000">
                                          <p:val>
                                            <p:strVal val="#ppt_x"/>
                                          </p:val>
                                        </p:tav>
                                      </p:tavLst>
                                    </p:anim>
                                    <p:anim calcmode="lin" valueType="num">
                                      <p:cBhvr additive="base">
                                        <p:cTn id="28" dur="500" fill="hold"/>
                                        <p:tgtEl>
                                          <p:spTgt spid="29"/>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500" fill="hold"/>
                                        <p:tgtEl>
                                          <p:spTgt spid="30"/>
                                        </p:tgtEl>
                                        <p:attrNameLst>
                                          <p:attrName>ppt_x</p:attrName>
                                        </p:attrNameLst>
                                      </p:cBhvr>
                                      <p:tavLst>
                                        <p:tav tm="0">
                                          <p:val>
                                            <p:strVal val="0-#ppt_w/2"/>
                                          </p:val>
                                        </p:tav>
                                        <p:tav tm="100000">
                                          <p:val>
                                            <p:strVal val="#ppt_x"/>
                                          </p:val>
                                        </p:tav>
                                      </p:tavLst>
                                    </p:anim>
                                    <p:anim calcmode="lin" valueType="num">
                                      <p:cBhvr additive="base">
                                        <p:cTn id="32" dur="500" fill="hold"/>
                                        <p:tgtEl>
                                          <p:spTgt spid="30"/>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additive="base">
                                        <p:cTn id="35" dur="500" fill="hold"/>
                                        <p:tgtEl>
                                          <p:spTgt spid="31"/>
                                        </p:tgtEl>
                                        <p:attrNameLst>
                                          <p:attrName>ppt_x</p:attrName>
                                        </p:attrNameLst>
                                      </p:cBhvr>
                                      <p:tavLst>
                                        <p:tav tm="0">
                                          <p:val>
                                            <p:strVal val="0-#ppt_w/2"/>
                                          </p:val>
                                        </p:tav>
                                        <p:tav tm="100000">
                                          <p:val>
                                            <p:strVal val="#ppt_x"/>
                                          </p:val>
                                        </p:tav>
                                      </p:tavLst>
                                    </p:anim>
                                    <p:anim calcmode="lin" valueType="num">
                                      <p:cBhvr additive="base">
                                        <p:cTn id="36"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wipe(left)">
                                      <p:cBhvr>
                                        <p:cTn id="41" dur="500"/>
                                        <p:tgtEl>
                                          <p:spTgt spid="2"/>
                                        </p:tgtEl>
                                      </p:cBhvr>
                                    </p:animEffect>
                                  </p:childTnLst>
                                </p:cTn>
                              </p:par>
                              <p:par>
                                <p:cTn id="42" presetID="22" presetClass="entr" presetSubtype="8" fill="hold"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left)">
                                      <p:cBhvr>
                                        <p:cTn id="44" dur="500"/>
                                        <p:tgtEl>
                                          <p:spTgt spid="20"/>
                                        </p:tgtEl>
                                      </p:cBhvr>
                                    </p:animEffect>
                                  </p:childTnLst>
                                </p:cTn>
                              </p:par>
                              <p:par>
                                <p:cTn id="45" presetID="22" presetClass="entr" presetSubtype="8"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childTnLst>
                          </p:cTn>
                        </p:par>
                        <p:par>
                          <p:cTn id="48" fill="hold">
                            <p:stCondLst>
                              <p:cond delay="500"/>
                            </p:stCondLst>
                            <p:childTnLst>
                              <p:par>
                                <p:cTn id="49" presetID="42" presetClass="entr" presetSubtype="0" fill="hold" grpId="0" nodeType="after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1000"/>
                                        <p:tgtEl>
                                          <p:spTgt spid="32"/>
                                        </p:tgtEl>
                                      </p:cBhvr>
                                    </p:animEffect>
                                    <p:anim calcmode="lin" valueType="num">
                                      <p:cBhvr>
                                        <p:cTn id="52" dur="1000" fill="hold"/>
                                        <p:tgtEl>
                                          <p:spTgt spid="32"/>
                                        </p:tgtEl>
                                        <p:attrNameLst>
                                          <p:attrName>ppt_x</p:attrName>
                                        </p:attrNameLst>
                                      </p:cBhvr>
                                      <p:tavLst>
                                        <p:tav tm="0">
                                          <p:val>
                                            <p:strVal val="#ppt_x"/>
                                          </p:val>
                                        </p:tav>
                                        <p:tav tm="100000">
                                          <p:val>
                                            <p:strVal val="#ppt_x"/>
                                          </p:val>
                                        </p:tav>
                                      </p:tavLst>
                                    </p:anim>
                                    <p:anim calcmode="lin" valueType="num">
                                      <p:cBhvr>
                                        <p:cTn id="53" dur="1000" fill="hold"/>
                                        <p:tgtEl>
                                          <p:spTgt spid="32"/>
                                        </p:tgtEl>
                                        <p:attrNameLst>
                                          <p:attrName>ppt_y</p:attrName>
                                        </p:attrNameLst>
                                      </p:cBhvr>
                                      <p:tavLst>
                                        <p:tav tm="0">
                                          <p:val>
                                            <p:strVal val="#ppt_y+.1"/>
                                          </p:val>
                                        </p:tav>
                                        <p:tav tm="100000">
                                          <p:val>
                                            <p:strVal val="#ppt_y"/>
                                          </p:val>
                                        </p:tav>
                                      </p:tavLst>
                                    </p:anim>
                                  </p:childTnLst>
                                </p:cTn>
                              </p:par>
                            </p:childTnLst>
                          </p:cTn>
                        </p:par>
                        <p:par>
                          <p:cTn id="54" fill="hold">
                            <p:stCondLst>
                              <p:cond delay="1500"/>
                            </p:stCondLst>
                            <p:childTnLst>
                              <p:par>
                                <p:cTn id="55" presetID="42" presetClass="entr" presetSubtype="0" fill="hold" grpId="0" nodeType="afterEffect">
                                  <p:stCondLst>
                                    <p:cond delay="0"/>
                                  </p:stCondLst>
                                  <p:childTnLst>
                                    <p:set>
                                      <p:cBhvr>
                                        <p:cTn id="56" dur="1" fill="hold">
                                          <p:stCondLst>
                                            <p:cond delay="0"/>
                                          </p:stCondLst>
                                        </p:cTn>
                                        <p:tgtEl>
                                          <p:spTgt spid="33">
                                            <p:txEl>
                                              <p:pRg st="0" end="0"/>
                                            </p:txEl>
                                          </p:spTgt>
                                        </p:tgtEl>
                                        <p:attrNameLst>
                                          <p:attrName>style.visibility</p:attrName>
                                        </p:attrNameLst>
                                      </p:cBhvr>
                                      <p:to>
                                        <p:strVal val="visible"/>
                                      </p:to>
                                    </p:set>
                                    <p:animEffect transition="in" filter="fade">
                                      <p:cBhvr>
                                        <p:cTn id="57" dur="1000"/>
                                        <p:tgtEl>
                                          <p:spTgt spid="33">
                                            <p:txEl>
                                              <p:pRg st="0" end="0"/>
                                            </p:txEl>
                                          </p:spTgt>
                                        </p:tgtEl>
                                      </p:cBhvr>
                                    </p:animEffect>
                                    <p:anim calcmode="lin" valueType="num">
                                      <p:cBhvr>
                                        <p:cTn id="58" dur="10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59" dur="1000" fill="hold"/>
                                        <p:tgtEl>
                                          <p:spTgt spid="33">
                                            <p:txEl>
                                              <p:pRg st="0" end="0"/>
                                            </p:txEl>
                                          </p:spTgt>
                                        </p:tgtEl>
                                        <p:attrNameLst>
                                          <p:attrName>ppt_y</p:attrName>
                                        </p:attrNameLst>
                                      </p:cBhvr>
                                      <p:tavLst>
                                        <p:tav tm="0">
                                          <p:val>
                                            <p:strVal val="#ppt_y+.1"/>
                                          </p:val>
                                        </p:tav>
                                        <p:tav tm="100000">
                                          <p:val>
                                            <p:strVal val="#ppt_y"/>
                                          </p:val>
                                        </p:tav>
                                      </p:tavLst>
                                    </p:anim>
                                  </p:childTnLst>
                                </p:cTn>
                              </p:par>
                            </p:childTnLst>
                          </p:cTn>
                        </p:par>
                        <p:par>
                          <p:cTn id="60" fill="hold">
                            <p:stCondLst>
                              <p:cond delay="2500"/>
                            </p:stCondLst>
                            <p:childTnLst>
                              <p:par>
                                <p:cTn id="61" presetID="42" presetClass="entr" presetSubtype="0" fill="hold" grpId="0" nodeType="after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1000"/>
                                        <p:tgtEl>
                                          <p:spTgt spid="34"/>
                                        </p:tgtEl>
                                      </p:cBhvr>
                                    </p:animEffect>
                                    <p:anim calcmode="lin" valueType="num">
                                      <p:cBhvr>
                                        <p:cTn id="64" dur="1000" fill="hold"/>
                                        <p:tgtEl>
                                          <p:spTgt spid="34"/>
                                        </p:tgtEl>
                                        <p:attrNameLst>
                                          <p:attrName>ppt_x</p:attrName>
                                        </p:attrNameLst>
                                      </p:cBhvr>
                                      <p:tavLst>
                                        <p:tav tm="0">
                                          <p:val>
                                            <p:strVal val="#ppt_x"/>
                                          </p:val>
                                        </p:tav>
                                        <p:tav tm="100000">
                                          <p:val>
                                            <p:strVal val="#ppt_x"/>
                                          </p:val>
                                        </p:tav>
                                      </p:tavLst>
                                    </p:anim>
                                    <p:anim calcmode="lin" valueType="num">
                                      <p:cBhvr>
                                        <p:cTn id="65"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2" grpId="0" bldLvl="0" animBg="1"/>
      <p:bldP spid="13" grpId="0" bldLvl="0" animBg="1"/>
      <p:bldP spid="16" grpId="0" bldLvl="0" animBg="1"/>
      <p:bldP spid="32" grpId="0"/>
      <p:bldP spid="33" grpId="0" build="p"/>
      <p:bldP spid="3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12"/>
          <p:cNvSpPr>
            <a:spLocks noChangeArrowheads="1"/>
          </p:cNvSpPr>
          <p:nvPr/>
        </p:nvSpPr>
        <p:spPr bwMode="auto">
          <a:xfrm>
            <a:off x="937797" y="1397345"/>
            <a:ext cx="11496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defTabSz="619125"/>
            <a:r>
              <a:rPr lang="en-US" altLang="zh-CN" sz="2000" b="1" dirty="0">
                <a:solidFill>
                  <a:schemeClr val="bg1"/>
                </a:solidFill>
                <a:cs typeface="+mn-ea"/>
                <a:sym typeface="+mn-lt"/>
              </a:rPr>
              <a:t>&gt;</a:t>
            </a:r>
            <a:r>
              <a:rPr lang="zh-CN" altLang="en-US" sz="2000" b="1" dirty="0">
                <a:solidFill>
                  <a:schemeClr val="bg1"/>
                </a:solidFill>
                <a:cs typeface="+mn-ea"/>
                <a:sym typeface="+mn-lt"/>
              </a:rPr>
              <a:t>挖洞法</a:t>
            </a:r>
          </a:p>
        </p:txBody>
      </p:sp>
      <p:sp>
        <p:nvSpPr>
          <p:cNvPr id="9" name="矩形 12"/>
          <p:cNvSpPr>
            <a:spLocks noChangeArrowheads="1"/>
          </p:cNvSpPr>
          <p:nvPr/>
        </p:nvSpPr>
        <p:spPr bwMode="auto">
          <a:xfrm>
            <a:off x="1349277" y="1796561"/>
            <a:ext cx="4097896" cy="1883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619125">
              <a:lnSpc>
                <a:spcPct val="200000"/>
              </a:lnSpc>
            </a:pPr>
            <a:r>
              <a:rPr lang="zh-CN" altLang="en-US" sz="1200" dirty="0">
                <a:solidFill>
                  <a:schemeClr val="bg1"/>
                </a:solidFill>
                <a:sym typeface="+mn-ea"/>
              </a:rPr>
              <a:t> 首先要在程序中事先存储一个数独终盘，程序运行时可以在斜对角线的三个宫内分别进行行和列的任意交换，这样便可以在保证合法性的情况下使初始的盘面重置，最后再随机挖去若干个点（但要保证最终得到的初盘中的数据不少于</a:t>
            </a:r>
            <a:r>
              <a:rPr lang="en-US" altLang="zh-CN" sz="1200" dirty="0">
                <a:solidFill>
                  <a:schemeClr val="bg1"/>
                </a:solidFill>
                <a:sym typeface="+mn-ea"/>
              </a:rPr>
              <a:t>17</a:t>
            </a:r>
            <a:r>
              <a:rPr lang="zh-CN" altLang="en-US" sz="1200" dirty="0">
                <a:solidFill>
                  <a:schemeClr val="bg1"/>
                </a:solidFill>
                <a:sym typeface="+mn-ea"/>
              </a:rPr>
              <a:t>个）便可以得到不同难度的数独初盘。</a:t>
            </a:r>
            <a:endParaRPr lang="zh-CN" altLang="en-US" sz="1200" dirty="0">
              <a:solidFill>
                <a:schemeClr val="bg1"/>
              </a:solidFill>
              <a:cs typeface="+mn-ea"/>
              <a:sym typeface="+mn-lt"/>
            </a:endParaRPr>
          </a:p>
        </p:txBody>
      </p:sp>
      <p:sp>
        <p:nvSpPr>
          <p:cNvPr id="12" name="矩形 12"/>
          <p:cNvSpPr>
            <a:spLocks noChangeArrowheads="1"/>
          </p:cNvSpPr>
          <p:nvPr/>
        </p:nvSpPr>
        <p:spPr bwMode="auto">
          <a:xfrm>
            <a:off x="937797" y="3904599"/>
            <a:ext cx="1919115" cy="407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defTabSz="912495" fontAlgn="base">
              <a:lnSpc>
                <a:spcPct val="110000"/>
              </a:lnSpc>
              <a:spcBef>
                <a:spcPct val="0"/>
              </a:spcBef>
              <a:spcAft>
                <a:spcPct val="0"/>
              </a:spcAft>
            </a:pPr>
            <a:r>
              <a:rPr lang="en-US" altLang="zh-CN" sz="2000" b="1" dirty="0">
                <a:solidFill>
                  <a:schemeClr val="bg1"/>
                </a:solidFill>
                <a:cs typeface="+mn-ea"/>
                <a:sym typeface="+mn-lt"/>
              </a:rPr>
              <a:t>&gt;</a:t>
            </a:r>
            <a:r>
              <a:rPr lang="zh-CN" altLang="en-US" sz="2000" b="1" dirty="0">
                <a:solidFill>
                  <a:schemeClr val="bg1"/>
                </a:solidFill>
                <a:cs typeface="+mn-ea"/>
                <a:sym typeface="+mn-lt"/>
              </a:rPr>
              <a:t>人工生成初盘</a:t>
            </a:r>
          </a:p>
        </p:txBody>
      </p:sp>
      <p:sp>
        <p:nvSpPr>
          <p:cNvPr id="20" name="矩形 12"/>
          <p:cNvSpPr>
            <a:spLocks noChangeArrowheads="1"/>
          </p:cNvSpPr>
          <p:nvPr/>
        </p:nvSpPr>
        <p:spPr bwMode="auto">
          <a:xfrm>
            <a:off x="1349277" y="4389540"/>
            <a:ext cx="4097896" cy="1883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200000"/>
              </a:lnSpc>
              <a:spcAft>
                <a:spcPts val="600"/>
              </a:spcAft>
            </a:pPr>
            <a:r>
              <a:rPr lang="zh-CN" altLang="en-US" sz="1200" dirty="0">
                <a:solidFill>
                  <a:schemeClr val="bg1"/>
                </a:solidFill>
                <a:sym typeface="+mn-ea"/>
              </a:rPr>
              <a:t>在程序运行阶段由用户输入初盘的数据但要进行合法性判断，即判断该初盘有无解。具体的实现方法是直接进行初盘的求解（有的初棋虽然在行列和宫内都满足不重复的要求，但依然可能有解），如果有解则直接求得结果，如果无解则返回无解。</a:t>
            </a:r>
            <a:endParaRPr lang="zh-CN" altLang="en-US" sz="1200" dirty="0">
              <a:solidFill>
                <a:schemeClr val="bg1"/>
              </a:solidFill>
              <a:cs typeface="+mn-ea"/>
              <a:sym typeface="+mn-lt"/>
            </a:endParaRPr>
          </a:p>
        </p:txBody>
      </p:sp>
      <p:pic>
        <p:nvPicPr>
          <p:cNvPr id="4" name="图片占位符 3"/>
          <p:cNvPicPr>
            <a:picLocks noGrp="1" noChangeAspect="1"/>
          </p:cNvPicPr>
          <p:nvPr>
            <p:ph type="pic" sz="quarter" idx="10"/>
          </p:nvPr>
        </p:nvPicPr>
        <p:blipFill>
          <a:blip r:embed="rId3" cstate="print">
            <a:extLst>
              <a:ext uri="{BEBA8EAE-BF5A-486C-A8C5-ECC9F3942E4B}">
                <a14:imgProps xmlns:a14="http://schemas.microsoft.com/office/drawing/2010/main">
                  <a14:imgLayer r:embed="rId4">
                    <a14:imgEffect>
                      <a14:brightnessContrast bright="-15000"/>
                    </a14:imgEffect>
                  </a14:imgLayer>
                </a14:imgProps>
              </a:ext>
              <a:ext uri="{28A0092B-C50C-407E-A947-70E740481C1C}">
                <a14:useLocalDpi xmlns:a14="http://schemas.microsoft.com/office/drawing/2010/main" val="0"/>
              </a:ext>
            </a:extLst>
          </a:blip>
          <a:srcRect t="14740" b="14740"/>
          <a:stretch>
            <a:fillRect/>
          </a:stretch>
        </p:blipFill>
        <p:spPr/>
      </p:pic>
      <p:grpSp>
        <p:nvGrpSpPr>
          <p:cNvPr id="2" name="组合 1"/>
          <p:cNvGrpSpPr/>
          <p:nvPr/>
        </p:nvGrpSpPr>
        <p:grpSpPr>
          <a:xfrm>
            <a:off x="4690163" y="406143"/>
            <a:ext cx="3570339" cy="731065"/>
            <a:chOff x="4690163" y="406143"/>
            <a:chExt cx="3570339" cy="731065"/>
          </a:xfrm>
        </p:grpSpPr>
        <p:sp>
          <p:nvSpPr>
            <p:cNvPr id="7" name="文本框 6"/>
            <p:cNvSpPr txBox="1"/>
            <p:nvPr/>
          </p:nvSpPr>
          <p:spPr>
            <a:xfrm>
              <a:off x="4690163" y="492048"/>
              <a:ext cx="3570339" cy="645160"/>
            </a:xfrm>
            <a:prstGeom prst="rect">
              <a:avLst/>
            </a:prstGeom>
            <a:noFill/>
          </p:spPr>
          <p:txBody>
            <a:bodyPr wrap="square" rtlCol="0">
              <a:spAutoFit/>
            </a:bodyPr>
            <a:lstStyle/>
            <a:p>
              <a:pPr algn="ctr"/>
              <a:r>
                <a:rPr lang="zh-CN" altLang="en-US" sz="3600" dirty="0">
                  <a:solidFill>
                    <a:schemeClr val="bg1"/>
                  </a:solidFill>
                </a:rPr>
                <a:t>数独初盘生成</a:t>
              </a:r>
            </a:p>
          </p:txBody>
        </p:sp>
        <p:sp>
          <p:nvSpPr>
            <p:cNvPr id="8" name="文本框 7"/>
            <p:cNvSpPr txBox="1"/>
            <p:nvPr/>
          </p:nvSpPr>
          <p:spPr>
            <a:xfrm>
              <a:off x="4690163" y="406143"/>
              <a:ext cx="3570339" cy="306705"/>
            </a:xfrm>
            <a:prstGeom prst="rect">
              <a:avLst/>
            </a:prstGeom>
            <a:noFill/>
          </p:spPr>
          <p:txBody>
            <a:bodyPr wrap="square" rtlCol="0">
              <a:spAutoFit/>
            </a:bodyPr>
            <a:lstStyle/>
            <a:p>
              <a:pPr algn="ctr"/>
              <a:endParaRPr lang="zh-CN" altLang="en-US" sz="1400" dirty="0">
                <a:solidFill>
                  <a:schemeClr val="accent1"/>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ppt_w</p:attrName>
                                        </p:attrNameLst>
                                      </p:cBhvr>
                                      <p:tavLst>
                                        <p:tav tm="0">
                                          <p:val>
                                            <p:fltVal val="0"/>
                                          </p:val>
                                        </p:tav>
                                        <p:tav tm="100000">
                                          <p:val>
                                            <p:strVal val="#ppt_w"/>
                                          </p:val>
                                        </p:tav>
                                      </p:tavLst>
                                    </p:anim>
                                    <p:anim calcmode="lin" valueType="num">
                                      <p:cBhvr>
                                        <p:cTn id="23" dur="500" fill="hold"/>
                                        <p:tgtEl>
                                          <p:spTgt spid="20"/>
                                        </p:tgtEl>
                                        <p:attrNameLst>
                                          <p:attrName>ppt_h</p:attrName>
                                        </p:attrNameLst>
                                      </p:cBhvr>
                                      <p:tavLst>
                                        <p:tav tm="0">
                                          <p:val>
                                            <p:fltVal val="0"/>
                                          </p:val>
                                        </p:tav>
                                        <p:tav tm="100000">
                                          <p:val>
                                            <p:strVal val="#ppt_h"/>
                                          </p:val>
                                        </p:tav>
                                      </p:tavLst>
                                    </p:anim>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12"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028" b="7028"/>
          <a:stretch>
            <a:fillRect/>
          </a:stretch>
        </p:blipFill>
        <p:spPr/>
      </p:pic>
      <p:sp>
        <p:nvSpPr>
          <p:cNvPr id="25" name="矩形 24"/>
          <p:cNvSpPr/>
          <p:nvPr/>
        </p:nvSpPr>
        <p:spPr>
          <a:xfrm>
            <a:off x="0" y="0"/>
            <a:ext cx="12192000" cy="6858000"/>
          </a:xfrm>
          <a:prstGeom prst="rect">
            <a:avLst/>
          </a:prstGeom>
          <a:solidFill>
            <a:schemeClr val="tx1">
              <a:alpha val="6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p:cNvSpPr/>
          <p:nvPr/>
        </p:nvSpPr>
        <p:spPr>
          <a:xfrm>
            <a:off x="2939104" y="-245615"/>
            <a:ext cx="860414" cy="5819137"/>
          </a:xfrm>
          <a:custGeom>
            <a:avLst/>
            <a:gdLst>
              <a:gd name="connsiteX0" fmla="*/ 0 w 248859"/>
              <a:gd name="connsiteY0" fmla="*/ 0 h 1683079"/>
              <a:gd name="connsiteX1" fmla="*/ 248859 w 248859"/>
              <a:gd name="connsiteY1" fmla="*/ 0 h 1683079"/>
              <a:gd name="connsiteX2" fmla="*/ 248859 w 248859"/>
              <a:gd name="connsiteY2" fmla="*/ 1491821 h 1683079"/>
              <a:gd name="connsiteX3" fmla="*/ 0 w 248859"/>
              <a:gd name="connsiteY3" fmla="*/ 1683079 h 1683079"/>
            </a:gdLst>
            <a:ahLst/>
            <a:cxnLst>
              <a:cxn ang="0">
                <a:pos x="connsiteX0" y="connsiteY0"/>
              </a:cxn>
              <a:cxn ang="0">
                <a:pos x="connsiteX1" y="connsiteY1"/>
              </a:cxn>
              <a:cxn ang="0">
                <a:pos x="connsiteX2" y="connsiteY2"/>
              </a:cxn>
              <a:cxn ang="0">
                <a:pos x="connsiteX3" y="connsiteY3"/>
              </a:cxn>
            </a:cxnLst>
            <a:rect l="l" t="t" r="r" b="b"/>
            <a:pathLst>
              <a:path w="248859" h="1683079">
                <a:moveTo>
                  <a:pt x="0" y="0"/>
                </a:moveTo>
                <a:lnTo>
                  <a:pt x="248859" y="0"/>
                </a:lnTo>
                <a:lnTo>
                  <a:pt x="248859" y="1491821"/>
                </a:lnTo>
                <a:lnTo>
                  <a:pt x="0" y="1683079"/>
                </a:lnTo>
                <a:close/>
              </a:path>
            </a:pathLst>
          </a:cu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2228850"/>
            <a:ext cx="12192000" cy="2400300"/>
          </a:xfrm>
          <a:prstGeom prst="rect">
            <a:avLst/>
          </a:prstGeom>
          <a:solidFill>
            <a:schemeClr val="bg2">
              <a:lumMod val="10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p:cNvSpPr/>
          <p:nvPr/>
        </p:nvSpPr>
        <p:spPr>
          <a:xfrm rot="5400000" flipV="1">
            <a:off x="389019" y="3117605"/>
            <a:ext cx="3694822" cy="622790"/>
          </a:xfrm>
          <a:custGeom>
            <a:avLst/>
            <a:gdLst>
              <a:gd name="connsiteX0" fmla="*/ 323480 w 4017071"/>
              <a:gd name="connsiteY0" fmla="*/ 200854 h 718844"/>
              <a:gd name="connsiteX1" fmla="*/ 3693592 w 4017071"/>
              <a:gd name="connsiteY1" fmla="*/ 200854 h 718844"/>
              <a:gd name="connsiteX2" fmla="*/ 3406054 w 4017071"/>
              <a:gd name="connsiteY2" fmla="*/ 699816 h 718844"/>
              <a:gd name="connsiteX3" fmla="*/ 3600565 w 4017071"/>
              <a:gd name="connsiteY3" fmla="*/ 699816 h 718844"/>
              <a:gd name="connsiteX4" fmla="*/ 3985358 w 4017071"/>
              <a:gd name="connsiteY4" fmla="*/ 31714 h 718844"/>
              <a:gd name="connsiteX5" fmla="*/ 31714 w 4017071"/>
              <a:gd name="connsiteY5" fmla="*/ 31714 h 718844"/>
              <a:gd name="connsiteX6" fmla="*/ 416507 w 4017071"/>
              <a:gd name="connsiteY6" fmla="*/ 699816 h 718844"/>
              <a:gd name="connsiteX7" fmla="*/ 611018 w 4017071"/>
              <a:gd name="connsiteY7" fmla="*/ 699816 h 718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7071" h="718844">
                <a:moveTo>
                  <a:pt x="323480" y="200854"/>
                </a:moveTo>
                <a:lnTo>
                  <a:pt x="3693592" y="200854"/>
                </a:lnTo>
                <a:lnTo>
                  <a:pt x="3406054" y="699816"/>
                </a:lnTo>
                <a:lnTo>
                  <a:pt x="3600565" y="699816"/>
                </a:lnTo>
                <a:lnTo>
                  <a:pt x="3985358" y="31714"/>
                </a:lnTo>
                <a:lnTo>
                  <a:pt x="31714" y="31714"/>
                </a:lnTo>
                <a:lnTo>
                  <a:pt x="416507" y="699816"/>
                </a:lnTo>
                <a:lnTo>
                  <a:pt x="611018" y="699816"/>
                </a:lnTo>
                <a:close/>
              </a:path>
            </a:pathLst>
          </a:custGeom>
          <a:solidFill>
            <a:schemeClr val="accent4"/>
          </a:solidFill>
          <a:ln w="9525" cap="flat">
            <a:noFill/>
            <a:prstDash val="solid"/>
            <a:miter/>
          </a:ln>
        </p:spPr>
        <p:txBody>
          <a:bodyPr rtlCol="0" anchor="ctr"/>
          <a:lstStyle/>
          <a:p>
            <a:endParaRPr lang="zh-CN" altLang="en-US"/>
          </a:p>
        </p:txBody>
      </p:sp>
      <p:sp>
        <p:nvSpPr>
          <p:cNvPr id="16" name="任意多边形: 形状 15"/>
          <p:cNvSpPr/>
          <p:nvPr/>
        </p:nvSpPr>
        <p:spPr>
          <a:xfrm rot="5400000" flipV="1">
            <a:off x="3835361" y="3122367"/>
            <a:ext cx="1050513" cy="613265"/>
          </a:xfrm>
          <a:custGeom>
            <a:avLst/>
            <a:gdLst>
              <a:gd name="connsiteX0" fmla="*/ 0 w 1050513"/>
              <a:gd name="connsiteY0" fmla="*/ 1 h 851787"/>
              <a:gd name="connsiteX1" fmla="*/ 527180 w 1050513"/>
              <a:gd name="connsiteY1" fmla="*/ 851787 h 851787"/>
              <a:gd name="connsiteX2" fmla="*/ 1050513 w 1050513"/>
              <a:gd name="connsiteY2" fmla="*/ 0 h 851787"/>
              <a:gd name="connsiteX3" fmla="*/ 828423 w 1050513"/>
              <a:gd name="connsiteY3" fmla="*/ 0 h 851787"/>
              <a:gd name="connsiteX4" fmla="*/ 527180 w 1050513"/>
              <a:gd name="connsiteY4" fmla="*/ 488686 h 851787"/>
              <a:gd name="connsiteX5" fmla="*/ 225937 w 1050513"/>
              <a:gd name="connsiteY5" fmla="*/ 1 h 8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513" h="851787">
                <a:moveTo>
                  <a:pt x="0" y="1"/>
                </a:moveTo>
                <a:lnTo>
                  <a:pt x="527180" y="851787"/>
                </a:lnTo>
                <a:lnTo>
                  <a:pt x="1050513" y="0"/>
                </a:lnTo>
                <a:lnTo>
                  <a:pt x="828423" y="0"/>
                </a:lnTo>
                <a:lnTo>
                  <a:pt x="527180" y="488686"/>
                </a:lnTo>
                <a:lnTo>
                  <a:pt x="225937" y="1"/>
                </a:lnTo>
                <a:close/>
              </a:path>
            </a:pathLst>
          </a:custGeom>
          <a:solidFill>
            <a:schemeClr val="accent4"/>
          </a:solidFill>
          <a:ln w="9525" cap="flat">
            <a:noFill/>
            <a:prstDash val="solid"/>
            <a:miter/>
          </a:ln>
        </p:spPr>
        <p:txBody>
          <a:bodyPr wrap="square" rtlCol="0" anchor="ctr">
            <a:noAutofit/>
          </a:bodyPr>
          <a:lstStyle/>
          <a:p>
            <a:endParaRPr lang="zh-CN" altLang="en-US"/>
          </a:p>
        </p:txBody>
      </p:sp>
      <p:cxnSp>
        <p:nvCxnSpPr>
          <p:cNvPr id="20" name="直接连接符 19"/>
          <p:cNvCxnSpPr/>
          <p:nvPr/>
        </p:nvCxnSpPr>
        <p:spPr>
          <a:xfrm>
            <a:off x="2547826" y="2388009"/>
            <a:ext cx="9250884" cy="0"/>
          </a:xfrm>
          <a:prstGeom prst="line">
            <a:avLst/>
          </a:prstGeom>
          <a:noFill/>
          <a:ln w="3175">
            <a:solidFill>
              <a:schemeClr val="accent4">
                <a:alpha val="24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p:cNvCxnSpPr/>
          <p:nvPr/>
        </p:nvCxnSpPr>
        <p:spPr>
          <a:xfrm>
            <a:off x="2547826" y="4474754"/>
            <a:ext cx="9250884" cy="0"/>
          </a:xfrm>
          <a:prstGeom prst="line">
            <a:avLst/>
          </a:prstGeom>
          <a:noFill/>
          <a:ln w="3175">
            <a:solidFill>
              <a:schemeClr val="accent4">
                <a:alpha val="24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 name="直接连接符 26"/>
          <p:cNvCxnSpPr/>
          <p:nvPr/>
        </p:nvCxnSpPr>
        <p:spPr>
          <a:xfrm>
            <a:off x="1771650" y="1581589"/>
            <a:ext cx="0" cy="369482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543050" y="1581589"/>
            <a:ext cx="0" cy="3694822"/>
          </a:xfrm>
          <a:prstGeom prst="line">
            <a:avLst/>
          </a:prstGeom>
          <a:ln w="3175">
            <a:solidFill>
              <a:schemeClr val="accent1">
                <a:alpha val="64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1257300" y="1581589"/>
            <a:ext cx="0" cy="3694822"/>
          </a:xfrm>
          <a:prstGeom prst="line">
            <a:avLst/>
          </a:prstGeom>
          <a:ln w="3175">
            <a:solidFill>
              <a:schemeClr val="accent1">
                <a:alpha val="28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781050" y="1581589"/>
            <a:ext cx="0" cy="3694822"/>
          </a:xfrm>
          <a:prstGeom prst="line">
            <a:avLst/>
          </a:prstGeom>
          <a:ln w="3175">
            <a:solidFill>
              <a:schemeClr val="accent1">
                <a:alpha val="28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247650" y="1581589"/>
            <a:ext cx="0" cy="3694822"/>
          </a:xfrm>
          <a:prstGeom prst="line">
            <a:avLst/>
          </a:prstGeom>
          <a:ln w="3175">
            <a:solidFill>
              <a:schemeClr val="accent1">
                <a:alpha val="28000"/>
              </a:schemeClr>
            </a:solidFill>
          </a:ln>
        </p:spPr>
        <p:style>
          <a:lnRef idx="1">
            <a:schemeClr val="accent1"/>
          </a:lnRef>
          <a:fillRef idx="0">
            <a:schemeClr val="accent1"/>
          </a:fillRef>
          <a:effectRef idx="0">
            <a:schemeClr val="accent1"/>
          </a:effectRef>
          <a:fontRef idx="minor">
            <a:schemeClr val="tx1"/>
          </a:fontRef>
        </p:style>
      </p:cxnSp>
      <p:sp>
        <p:nvSpPr>
          <p:cNvPr id="32" name="标题 4"/>
          <p:cNvSpPr txBox="1"/>
          <p:nvPr/>
        </p:nvSpPr>
        <p:spPr>
          <a:xfrm>
            <a:off x="4915859" y="2682975"/>
            <a:ext cx="5419725" cy="89535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dirty="0">
                <a:solidFill>
                  <a:schemeClr val="bg1">
                    <a:lumMod val="75000"/>
                  </a:schemeClr>
                </a:solidFill>
                <a:latin typeface="思源黑体" panose="020B0400000000000000" pitchFamily="34" charset="-122"/>
                <a:ea typeface="思源黑体" panose="020B0400000000000000" pitchFamily="34" charset="-122"/>
                <a:sym typeface="思源黑体" panose="020B0400000000000000" pitchFamily="34" charset="-122"/>
              </a:rPr>
              <a:t>数独求解方法</a:t>
            </a:r>
          </a:p>
        </p:txBody>
      </p:sp>
      <p:sp>
        <p:nvSpPr>
          <p:cNvPr id="33" name="文本占位符 5"/>
          <p:cNvSpPr txBox="1"/>
          <p:nvPr/>
        </p:nvSpPr>
        <p:spPr>
          <a:xfrm>
            <a:off x="5003363" y="3371850"/>
            <a:ext cx="4675187" cy="101441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1400">
                <a:solidFill>
                  <a:schemeClr val="bg1">
                    <a:lumMod val="75000"/>
                  </a:schemeClr>
                </a:solidFill>
                <a:latin typeface="思源黑体" panose="020B0400000000000000" pitchFamily="34" charset="-122"/>
                <a:ea typeface="思源黑体" panose="020B0400000000000000" pitchFamily="34" charset="-122"/>
                <a:sym typeface="思源黑体" panose="020B0400000000000000" pitchFamily="34" charset="-122"/>
              </a:rPr>
              <a:t>On several occasions solution</a:t>
            </a:r>
          </a:p>
        </p:txBody>
      </p:sp>
      <p:sp>
        <p:nvSpPr>
          <p:cNvPr id="34" name="文本框 33"/>
          <p:cNvSpPr txBox="1"/>
          <p:nvPr/>
        </p:nvSpPr>
        <p:spPr>
          <a:xfrm>
            <a:off x="2538960" y="2663954"/>
            <a:ext cx="1368000" cy="1415791"/>
          </a:xfrm>
          <a:prstGeom prst="rect">
            <a:avLst/>
          </a:prstGeom>
          <a:noFill/>
          <a:ln w="117475">
            <a:noFill/>
          </a:ln>
        </p:spPr>
        <p:txBody>
          <a:bodyPr wrap="none" rtlCol="0">
            <a:prstTxWarp prst="textPlain">
              <a:avLst/>
            </a:prstTxWarp>
            <a:spAutoFit/>
          </a:bodyPr>
          <a:lstStyle/>
          <a:p>
            <a:r>
              <a:rPr lang="en-US" altLang="zh-CN" spc="100" dirty="0">
                <a:solidFill>
                  <a:srgbClr val="F3F3F3"/>
                </a:solidFill>
                <a:latin typeface="思源黑体 CN Heavy" panose="020B0A00000000000000" pitchFamily="34" charset="-122"/>
                <a:ea typeface="思源黑体 CN Heavy" panose="020B0A00000000000000" pitchFamily="34" charset="-122"/>
                <a:cs typeface="Arial" panose="020B0604020202020204" pitchFamily="34" charset="0"/>
                <a:sym typeface="思源黑体" panose="020B0400000000000000" pitchFamily="34" charset="-122"/>
              </a:rPr>
              <a:t>02</a:t>
            </a:r>
            <a:endParaRPr lang="zh-CN" altLang="en-US" spc="100" dirty="0">
              <a:solidFill>
                <a:srgbClr val="F3F3F3"/>
              </a:solidFill>
              <a:latin typeface="思源黑体 CN Heavy" panose="020B0A00000000000000" pitchFamily="34" charset="-122"/>
              <a:ea typeface="思源黑体 CN Heavy" panose="020B0A00000000000000" pitchFamily="34" charset="-122"/>
              <a:cs typeface="Arial" panose="020B0604020202020204" pitchFamily="34" charset="0"/>
              <a:sym typeface="思源黑体" panose="020B0400000000000000"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0-#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0-#ppt_w/2"/>
                                          </p:val>
                                        </p:tav>
                                        <p:tav tm="100000">
                                          <p:val>
                                            <p:strVal val="#ppt_x"/>
                                          </p:val>
                                        </p:tav>
                                      </p:tavLst>
                                    </p:anim>
                                    <p:anim calcmode="lin" valueType="num">
                                      <p:cBhvr additive="base">
                                        <p:cTn id="20" dur="500" fill="hold"/>
                                        <p:tgtEl>
                                          <p:spTgt spid="27"/>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0-#ppt_w/2"/>
                                          </p:val>
                                        </p:tav>
                                        <p:tav tm="100000">
                                          <p:val>
                                            <p:strVal val="#ppt_x"/>
                                          </p:val>
                                        </p:tav>
                                      </p:tavLst>
                                    </p:anim>
                                    <p:anim calcmode="lin" valueType="num">
                                      <p:cBhvr additive="base">
                                        <p:cTn id="24" dur="500" fill="hold"/>
                                        <p:tgtEl>
                                          <p:spTgt spid="28"/>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500" fill="hold"/>
                                        <p:tgtEl>
                                          <p:spTgt spid="29"/>
                                        </p:tgtEl>
                                        <p:attrNameLst>
                                          <p:attrName>ppt_x</p:attrName>
                                        </p:attrNameLst>
                                      </p:cBhvr>
                                      <p:tavLst>
                                        <p:tav tm="0">
                                          <p:val>
                                            <p:strVal val="0-#ppt_w/2"/>
                                          </p:val>
                                        </p:tav>
                                        <p:tav tm="100000">
                                          <p:val>
                                            <p:strVal val="#ppt_x"/>
                                          </p:val>
                                        </p:tav>
                                      </p:tavLst>
                                    </p:anim>
                                    <p:anim calcmode="lin" valueType="num">
                                      <p:cBhvr additive="base">
                                        <p:cTn id="28" dur="500" fill="hold"/>
                                        <p:tgtEl>
                                          <p:spTgt spid="29"/>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500" fill="hold"/>
                                        <p:tgtEl>
                                          <p:spTgt spid="30"/>
                                        </p:tgtEl>
                                        <p:attrNameLst>
                                          <p:attrName>ppt_x</p:attrName>
                                        </p:attrNameLst>
                                      </p:cBhvr>
                                      <p:tavLst>
                                        <p:tav tm="0">
                                          <p:val>
                                            <p:strVal val="0-#ppt_w/2"/>
                                          </p:val>
                                        </p:tav>
                                        <p:tav tm="100000">
                                          <p:val>
                                            <p:strVal val="#ppt_x"/>
                                          </p:val>
                                        </p:tav>
                                      </p:tavLst>
                                    </p:anim>
                                    <p:anim calcmode="lin" valueType="num">
                                      <p:cBhvr additive="base">
                                        <p:cTn id="32" dur="500" fill="hold"/>
                                        <p:tgtEl>
                                          <p:spTgt spid="30"/>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additive="base">
                                        <p:cTn id="35" dur="500" fill="hold"/>
                                        <p:tgtEl>
                                          <p:spTgt spid="31"/>
                                        </p:tgtEl>
                                        <p:attrNameLst>
                                          <p:attrName>ppt_x</p:attrName>
                                        </p:attrNameLst>
                                      </p:cBhvr>
                                      <p:tavLst>
                                        <p:tav tm="0">
                                          <p:val>
                                            <p:strVal val="0-#ppt_w/2"/>
                                          </p:val>
                                        </p:tav>
                                        <p:tav tm="100000">
                                          <p:val>
                                            <p:strVal val="#ppt_x"/>
                                          </p:val>
                                        </p:tav>
                                      </p:tavLst>
                                    </p:anim>
                                    <p:anim calcmode="lin" valueType="num">
                                      <p:cBhvr additive="base">
                                        <p:cTn id="36"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wipe(left)">
                                      <p:cBhvr>
                                        <p:cTn id="41" dur="500"/>
                                        <p:tgtEl>
                                          <p:spTgt spid="2"/>
                                        </p:tgtEl>
                                      </p:cBhvr>
                                    </p:animEffect>
                                  </p:childTnLst>
                                </p:cTn>
                              </p:par>
                              <p:par>
                                <p:cTn id="42" presetID="22" presetClass="entr" presetSubtype="8" fill="hold"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left)">
                                      <p:cBhvr>
                                        <p:cTn id="44" dur="500"/>
                                        <p:tgtEl>
                                          <p:spTgt spid="20"/>
                                        </p:tgtEl>
                                      </p:cBhvr>
                                    </p:animEffect>
                                  </p:childTnLst>
                                </p:cTn>
                              </p:par>
                              <p:par>
                                <p:cTn id="45" presetID="22" presetClass="entr" presetSubtype="8"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childTnLst>
                          </p:cTn>
                        </p:par>
                        <p:par>
                          <p:cTn id="48" fill="hold">
                            <p:stCondLst>
                              <p:cond delay="500"/>
                            </p:stCondLst>
                            <p:childTnLst>
                              <p:par>
                                <p:cTn id="49" presetID="42" presetClass="entr" presetSubtype="0" fill="hold" grpId="0" nodeType="after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1000"/>
                                        <p:tgtEl>
                                          <p:spTgt spid="32"/>
                                        </p:tgtEl>
                                      </p:cBhvr>
                                    </p:animEffect>
                                    <p:anim calcmode="lin" valueType="num">
                                      <p:cBhvr>
                                        <p:cTn id="52" dur="1000" fill="hold"/>
                                        <p:tgtEl>
                                          <p:spTgt spid="32"/>
                                        </p:tgtEl>
                                        <p:attrNameLst>
                                          <p:attrName>ppt_x</p:attrName>
                                        </p:attrNameLst>
                                      </p:cBhvr>
                                      <p:tavLst>
                                        <p:tav tm="0">
                                          <p:val>
                                            <p:strVal val="#ppt_x"/>
                                          </p:val>
                                        </p:tav>
                                        <p:tav tm="100000">
                                          <p:val>
                                            <p:strVal val="#ppt_x"/>
                                          </p:val>
                                        </p:tav>
                                      </p:tavLst>
                                    </p:anim>
                                    <p:anim calcmode="lin" valueType="num">
                                      <p:cBhvr>
                                        <p:cTn id="53" dur="1000" fill="hold"/>
                                        <p:tgtEl>
                                          <p:spTgt spid="32"/>
                                        </p:tgtEl>
                                        <p:attrNameLst>
                                          <p:attrName>ppt_y</p:attrName>
                                        </p:attrNameLst>
                                      </p:cBhvr>
                                      <p:tavLst>
                                        <p:tav tm="0">
                                          <p:val>
                                            <p:strVal val="#ppt_y+.1"/>
                                          </p:val>
                                        </p:tav>
                                        <p:tav tm="100000">
                                          <p:val>
                                            <p:strVal val="#ppt_y"/>
                                          </p:val>
                                        </p:tav>
                                      </p:tavLst>
                                    </p:anim>
                                  </p:childTnLst>
                                </p:cTn>
                              </p:par>
                            </p:childTnLst>
                          </p:cTn>
                        </p:par>
                        <p:par>
                          <p:cTn id="54" fill="hold">
                            <p:stCondLst>
                              <p:cond delay="1500"/>
                            </p:stCondLst>
                            <p:childTnLst>
                              <p:par>
                                <p:cTn id="55" presetID="42" presetClass="entr" presetSubtype="0" fill="hold" grpId="0" nodeType="afterEffect">
                                  <p:stCondLst>
                                    <p:cond delay="0"/>
                                  </p:stCondLst>
                                  <p:childTnLst>
                                    <p:set>
                                      <p:cBhvr>
                                        <p:cTn id="56" dur="1" fill="hold">
                                          <p:stCondLst>
                                            <p:cond delay="0"/>
                                          </p:stCondLst>
                                        </p:cTn>
                                        <p:tgtEl>
                                          <p:spTgt spid="33">
                                            <p:txEl>
                                              <p:pRg st="0" end="0"/>
                                            </p:txEl>
                                          </p:spTgt>
                                        </p:tgtEl>
                                        <p:attrNameLst>
                                          <p:attrName>style.visibility</p:attrName>
                                        </p:attrNameLst>
                                      </p:cBhvr>
                                      <p:to>
                                        <p:strVal val="visible"/>
                                      </p:to>
                                    </p:set>
                                    <p:animEffect transition="in" filter="fade">
                                      <p:cBhvr>
                                        <p:cTn id="57" dur="1000"/>
                                        <p:tgtEl>
                                          <p:spTgt spid="33">
                                            <p:txEl>
                                              <p:pRg st="0" end="0"/>
                                            </p:txEl>
                                          </p:spTgt>
                                        </p:tgtEl>
                                      </p:cBhvr>
                                    </p:animEffect>
                                    <p:anim calcmode="lin" valueType="num">
                                      <p:cBhvr>
                                        <p:cTn id="58" dur="10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59" dur="1000" fill="hold"/>
                                        <p:tgtEl>
                                          <p:spTgt spid="33">
                                            <p:txEl>
                                              <p:pRg st="0" end="0"/>
                                            </p:txEl>
                                          </p:spTgt>
                                        </p:tgtEl>
                                        <p:attrNameLst>
                                          <p:attrName>ppt_y</p:attrName>
                                        </p:attrNameLst>
                                      </p:cBhvr>
                                      <p:tavLst>
                                        <p:tav tm="0">
                                          <p:val>
                                            <p:strVal val="#ppt_y+.1"/>
                                          </p:val>
                                        </p:tav>
                                        <p:tav tm="100000">
                                          <p:val>
                                            <p:strVal val="#ppt_y"/>
                                          </p:val>
                                        </p:tav>
                                      </p:tavLst>
                                    </p:anim>
                                  </p:childTnLst>
                                </p:cTn>
                              </p:par>
                            </p:childTnLst>
                          </p:cTn>
                        </p:par>
                        <p:par>
                          <p:cTn id="60" fill="hold">
                            <p:stCondLst>
                              <p:cond delay="2500"/>
                            </p:stCondLst>
                            <p:childTnLst>
                              <p:par>
                                <p:cTn id="61" presetID="42" presetClass="entr" presetSubtype="0" fill="hold" grpId="0" nodeType="after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1000"/>
                                        <p:tgtEl>
                                          <p:spTgt spid="34"/>
                                        </p:tgtEl>
                                      </p:cBhvr>
                                    </p:animEffect>
                                    <p:anim calcmode="lin" valueType="num">
                                      <p:cBhvr>
                                        <p:cTn id="64" dur="1000" fill="hold"/>
                                        <p:tgtEl>
                                          <p:spTgt spid="34"/>
                                        </p:tgtEl>
                                        <p:attrNameLst>
                                          <p:attrName>ppt_x</p:attrName>
                                        </p:attrNameLst>
                                      </p:cBhvr>
                                      <p:tavLst>
                                        <p:tav tm="0">
                                          <p:val>
                                            <p:strVal val="#ppt_x"/>
                                          </p:val>
                                        </p:tav>
                                        <p:tav tm="100000">
                                          <p:val>
                                            <p:strVal val="#ppt_x"/>
                                          </p:val>
                                        </p:tav>
                                      </p:tavLst>
                                    </p:anim>
                                    <p:anim calcmode="lin" valueType="num">
                                      <p:cBhvr>
                                        <p:cTn id="65"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2" grpId="0" bldLvl="0" animBg="1"/>
      <p:bldP spid="13" grpId="0" bldLvl="0" animBg="1"/>
      <p:bldP spid="16" grpId="0" bldLvl="0" animBg="1"/>
      <p:bldP spid="32" grpId="0"/>
      <p:bldP spid="33" grpId="0" build="p"/>
      <p:bldP spid="3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p:cNvSpPr/>
          <p:nvPr/>
        </p:nvSpPr>
        <p:spPr>
          <a:xfrm flipH="1">
            <a:off x="0" y="0"/>
            <a:ext cx="12192000" cy="6858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Group 4"/>
          <p:cNvGrpSpPr/>
          <p:nvPr/>
        </p:nvGrpSpPr>
        <p:grpSpPr>
          <a:xfrm>
            <a:off x="892295" y="1668590"/>
            <a:ext cx="3939764" cy="3088655"/>
            <a:chOff x="1287265" y="2423460"/>
            <a:chExt cx="2906362" cy="2595470"/>
          </a:xfrm>
        </p:grpSpPr>
        <p:sp>
          <p:nvSpPr>
            <p:cNvPr id="27" name="文本框 56"/>
            <p:cNvSpPr txBox="1"/>
            <p:nvPr/>
          </p:nvSpPr>
          <p:spPr>
            <a:xfrm>
              <a:off x="1287265" y="3357321"/>
              <a:ext cx="2906362" cy="1661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1216660" eaLnBrk="0" fontAlgn="base" hangingPunct="0">
                <a:lnSpc>
                  <a:spcPct val="130000"/>
                </a:lnSpc>
                <a:spcBef>
                  <a:spcPct val="20000"/>
                </a:spcBef>
                <a:spcAft>
                  <a:spcPct val="0"/>
                </a:spcAft>
                <a:defRPr/>
              </a:pPr>
              <a:r>
                <a:rPr lang="zh-CN" altLang="en-US" sz="1600" dirty="0">
                  <a:solidFill>
                    <a:schemeClr val="bg1"/>
                  </a:solidFill>
                  <a:cs typeface="+mn-ea"/>
                  <a:sym typeface="+mn-lt"/>
                </a:rPr>
                <a:t>按行列顺序遍历每个单元格</a:t>
              </a:r>
              <a:r>
                <a:rPr lang="en-US" altLang="zh-CN" sz="1600" dirty="0">
                  <a:solidFill>
                    <a:schemeClr val="bg1"/>
                  </a:solidFill>
                  <a:cs typeface="+mn-ea"/>
                  <a:sym typeface="+mn-lt"/>
                </a:rPr>
                <a:t>,</a:t>
              </a:r>
              <a:r>
                <a:rPr lang="zh-CN" altLang="en-US" sz="1600" dirty="0">
                  <a:solidFill>
                    <a:schemeClr val="bg1"/>
                  </a:solidFill>
                  <a:cs typeface="+mn-ea"/>
                  <a:sym typeface="+mn-lt"/>
                </a:rPr>
                <a:t>对没有数据的格随机填数，之后进行深度优先搜索，当找不到能填写的数时进行回溯，直到数独盘被填满。</a:t>
              </a:r>
              <a:endParaRPr lang="zh-CN" altLang="en-US" sz="1600" dirty="0">
                <a:solidFill>
                  <a:schemeClr val="bg1"/>
                </a:solidFill>
                <a:latin typeface="思源黑体 CN Normal" panose="020B0400000000000000" pitchFamily="34" charset="-122"/>
                <a:ea typeface="思源黑体 CN Normal" panose="020B0400000000000000" pitchFamily="34" charset="-122"/>
              </a:endParaRPr>
            </a:p>
          </p:txBody>
        </p:sp>
        <p:sp>
          <p:nvSpPr>
            <p:cNvPr id="28" name="文本框 57"/>
            <p:cNvSpPr txBox="1"/>
            <p:nvPr/>
          </p:nvSpPr>
          <p:spPr>
            <a:xfrm>
              <a:off x="1750468" y="3091380"/>
              <a:ext cx="1979956" cy="30670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zh-CN" altLang="en-US" sz="1400" b="1" dirty="0">
                  <a:solidFill>
                    <a:schemeClr val="bg1"/>
                  </a:solidFill>
                  <a:cs typeface="+mn-ea"/>
                  <a:sym typeface="+mn-lt"/>
                </a:rPr>
                <a:t>回溯法</a:t>
              </a:r>
              <a:endParaRPr lang="zh-CN" altLang="en-US" sz="1400" b="1" dirty="0">
                <a:solidFill>
                  <a:schemeClr val="bg1"/>
                </a:solidFill>
                <a:latin typeface="思源黑体 CN Normal" panose="020B0400000000000000" pitchFamily="34" charset="-122"/>
                <a:ea typeface="思源黑体 CN Normal" panose="020B0400000000000000" pitchFamily="34" charset="-122"/>
              </a:endParaRPr>
            </a:p>
          </p:txBody>
        </p:sp>
        <p:sp>
          <p:nvSpPr>
            <p:cNvPr id="29" name="Freeform 227"/>
            <p:cNvSpPr/>
            <p:nvPr/>
          </p:nvSpPr>
          <p:spPr>
            <a:xfrm>
              <a:off x="2494952" y="2423460"/>
              <a:ext cx="490986" cy="53495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 name="connsiteX128" fmla="*/ 373273 h 605239"/>
                <a:gd name="connsiteY128" fmla="*/ 373273 h 605239"/>
                <a:gd name="connsiteX129" fmla="*/ 373273 h 605239"/>
                <a:gd name="connsiteY129" fmla="*/ 373273 h 605239"/>
                <a:gd name="connsiteX130" fmla="*/ 373273 h 605239"/>
                <a:gd name="connsiteY130" fmla="*/ 373273 h 605239"/>
                <a:gd name="connsiteX131" fmla="*/ 373273 h 605239"/>
                <a:gd name="connsiteY131" fmla="*/ 373273 h 605239"/>
                <a:gd name="connsiteX132" fmla="*/ 373273 h 605239"/>
                <a:gd name="connsiteY132" fmla="*/ 373273 h 605239"/>
                <a:gd name="connsiteX133" fmla="*/ 373273 h 605239"/>
                <a:gd name="connsiteY133" fmla="*/ 373273 h 605239"/>
                <a:gd name="connsiteX134" fmla="*/ 373273 h 605239"/>
                <a:gd name="connsiteY134" fmla="*/ 373273 h 605239"/>
                <a:gd name="connsiteX135" fmla="*/ 373273 h 605239"/>
                <a:gd name="connsiteY135" fmla="*/ 373273 h 605239"/>
                <a:gd name="connsiteX136" fmla="*/ 373273 h 605239"/>
                <a:gd name="connsiteY136" fmla="*/ 373273 h 605239"/>
                <a:gd name="connsiteX137" fmla="*/ 373273 h 605239"/>
                <a:gd name="connsiteY137" fmla="*/ 373273 h 605239"/>
                <a:gd name="connsiteX138" fmla="*/ 373273 h 605239"/>
                <a:gd name="connsiteY138" fmla="*/ 373273 h 605239"/>
                <a:gd name="connsiteX139" fmla="*/ 373273 h 605239"/>
                <a:gd name="connsiteY139" fmla="*/ 373273 h 605239"/>
                <a:gd name="connsiteX140" fmla="*/ 373273 h 605239"/>
                <a:gd name="connsiteY140" fmla="*/ 373273 h 605239"/>
                <a:gd name="connsiteX141" fmla="*/ 373273 h 605239"/>
                <a:gd name="connsiteY141" fmla="*/ 373273 h 605239"/>
                <a:gd name="connsiteX142" fmla="*/ 373273 h 605239"/>
                <a:gd name="connsiteY142" fmla="*/ 373273 h 605239"/>
                <a:gd name="connsiteX143" fmla="*/ 373273 h 605239"/>
                <a:gd name="connsiteY143" fmla="*/ 373273 h 605239"/>
                <a:gd name="connsiteX144" fmla="*/ 373273 h 605239"/>
                <a:gd name="connsiteY144" fmla="*/ 373273 h 605239"/>
                <a:gd name="connsiteX145" fmla="*/ 373273 h 605239"/>
                <a:gd name="connsiteY145" fmla="*/ 373273 h 605239"/>
                <a:gd name="connsiteX146" fmla="*/ 373273 h 605239"/>
                <a:gd name="connsiteY146" fmla="*/ 373273 h 605239"/>
                <a:gd name="connsiteX147" fmla="*/ 373273 h 605239"/>
                <a:gd name="connsiteY147" fmla="*/ 373273 h 605239"/>
                <a:gd name="connsiteX148" fmla="*/ 373273 h 605239"/>
                <a:gd name="connsiteY148" fmla="*/ 373273 h 605239"/>
                <a:gd name="connsiteX149" fmla="*/ 373273 h 605239"/>
                <a:gd name="connsiteY149" fmla="*/ 373273 h 605239"/>
                <a:gd name="connsiteX150" fmla="*/ 373273 h 605239"/>
                <a:gd name="connsiteY150" fmla="*/ 373273 h 605239"/>
                <a:gd name="connsiteX151" fmla="*/ 373273 h 605239"/>
                <a:gd name="connsiteY151" fmla="*/ 373273 h 605239"/>
                <a:gd name="connsiteX152" fmla="*/ 373273 h 605239"/>
                <a:gd name="connsiteY152" fmla="*/ 373273 h 605239"/>
                <a:gd name="connsiteX153" fmla="*/ 373273 h 605239"/>
                <a:gd name="connsiteY153" fmla="*/ 373273 h 605239"/>
                <a:gd name="connsiteX154" fmla="*/ 373273 h 605239"/>
                <a:gd name="connsiteY154" fmla="*/ 373273 h 605239"/>
                <a:gd name="connsiteX155" fmla="*/ 373273 h 605239"/>
                <a:gd name="connsiteY155" fmla="*/ 373273 h 605239"/>
                <a:gd name="connsiteX156" fmla="*/ 373273 h 605239"/>
                <a:gd name="connsiteY156" fmla="*/ 373273 h 605239"/>
                <a:gd name="connsiteX157" fmla="*/ 373273 h 605239"/>
                <a:gd name="connsiteY157" fmla="*/ 373273 h 605239"/>
                <a:gd name="connsiteX158" fmla="*/ 373273 h 605239"/>
                <a:gd name="connsiteY158" fmla="*/ 373273 h 605239"/>
                <a:gd name="connsiteX159" fmla="*/ 373273 h 605239"/>
                <a:gd name="connsiteY159" fmla="*/ 373273 h 605239"/>
                <a:gd name="connsiteX160" fmla="*/ 373273 h 605239"/>
                <a:gd name="connsiteY160" fmla="*/ 373273 h 605239"/>
                <a:gd name="connsiteX161" fmla="*/ 373273 h 605239"/>
                <a:gd name="connsiteY161" fmla="*/ 373273 h 605239"/>
                <a:gd name="connsiteX162" fmla="*/ 373273 h 605239"/>
                <a:gd name="connsiteY162" fmla="*/ 373273 h 605239"/>
                <a:gd name="connsiteX163" fmla="*/ 373273 h 605239"/>
                <a:gd name="connsiteY163" fmla="*/ 373273 h 605239"/>
                <a:gd name="connsiteX164" fmla="*/ 373273 h 605239"/>
                <a:gd name="connsiteY164" fmla="*/ 373273 h 605239"/>
                <a:gd name="connsiteX165" fmla="*/ 373273 h 605239"/>
                <a:gd name="connsiteY165" fmla="*/ 373273 h 605239"/>
                <a:gd name="connsiteX166" fmla="*/ 373273 h 605239"/>
                <a:gd name="connsiteY166" fmla="*/ 373273 h 605239"/>
                <a:gd name="connsiteX167" fmla="*/ 373273 h 605239"/>
                <a:gd name="connsiteY167" fmla="*/ 373273 h 605239"/>
                <a:gd name="connsiteX168" fmla="*/ 373273 h 605239"/>
                <a:gd name="connsiteY168" fmla="*/ 373273 h 605239"/>
                <a:gd name="connsiteX169" fmla="*/ 373273 h 605239"/>
                <a:gd name="connsiteY169" fmla="*/ 373273 h 605239"/>
                <a:gd name="connsiteX170" fmla="*/ 373273 h 605239"/>
                <a:gd name="connsiteY170" fmla="*/ 373273 h 605239"/>
                <a:gd name="connsiteX171" fmla="*/ 373273 h 605239"/>
                <a:gd name="connsiteY171" fmla="*/ 373273 h 605239"/>
                <a:gd name="connsiteX172" fmla="*/ 373273 h 605239"/>
                <a:gd name="connsiteY172" fmla="*/ 373273 h 605239"/>
                <a:gd name="connsiteX173" fmla="*/ 373273 h 605239"/>
                <a:gd name="connsiteY173" fmla="*/ 373273 h 605239"/>
                <a:gd name="connsiteX174" fmla="*/ 373273 h 605239"/>
                <a:gd name="connsiteY174" fmla="*/ 373273 h 605239"/>
                <a:gd name="connsiteX175" fmla="*/ 373273 h 605239"/>
                <a:gd name="connsiteY175" fmla="*/ 373273 h 605239"/>
                <a:gd name="connsiteX176" fmla="*/ 373273 h 605239"/>
                <a:gd name="connsiteY176" fmla="*/ 373273 h 605239"/>
                <a:gd name="connsiteX177" fmla="*/ 373273 h 605239"/>
                <a:gd name="connsiteY177" fmla="*/ 373273 h 605239"/>
                <a:gd name="connsiteX178" fmla="*/ 373273 h 605239"/>
                <a:gd name="connsiteY178" fmla="*/ 373273 h 605239"/>
                <a:gd name="connsiteX179" fmla="*/ 373273 h 605239"/>
                <a:gd name="connsiteY179" fmla="*/ 373273 h 605239"/>
                <a:gd name="connsiteX180" fmla="*/ 373273 h 605239"/>
                <a:gd name="connsiteY180" fmla="*/ 373273 h 605239"/>
                <a:gd name="connsiteX181" fmla="*/ 373273 h 605239"/>
                <a:gd name="connsiteY181" fmla="*/ 373273 h 605239"/>
                <a:gd name="connsiteX182" fmla="*/ 373273 h 605239"/>
                <a:gd name="connsiteY182" fmla="*/ 373273 h 605239"/>
                <a:gd name="connsiteX183" fmla="*/ 373273 h 605239"/>
                <a:gd name="connsiteY183" fmla="*/ 373273 h 605239"/>
                <a:gd name="connsiteX184" fmla="*/ 373273 h 605239"/>
                <a:gd name="connsiteY184" fmla="*/ 373273 h 605239"/>
                <a:gd name="connsiteX185" fmla="*/ 373273 h 605239"/>
                <a:gd name="connsiteY185" fmla="*/ 373273 h 605239"/>
                <a:gd name="connsiteX186" fmla="*/ 373273 h 605239"/>
                <a:gd name="connsiteY186" fmla="*/ 373273 h 605239"/>
                <a:gd name="connsiteX187" fmla="*/ 373273 h 605239"/>
                <a:gd name="connsiteY187" fmla="*/ 373273 h 605239"/>
                <a:gd name="connsiteX188" fmla="*/ 373273 h 605239"/>
                <a:gd name="connsiteY188" fmla="*/ 373273 h 605239"/>
                <a:gd name="connsiteX189" fmla="*/ 373273 h 605239"/>
                <a:gd name="connsiteY189" fmla="*/ 373273 h 605239"/>
                <a:gd name="connsiteX190" fmla="*/ 373273 h 605239"/>
                <a:gd name="connsiteY190" fmla="*/ 373273 h 605239"/>
                <a:gd name="connsiteX191" fmla="*/ 373273 h 605239"/>
                <a:gd name="connsiteY191" fmla="*/ 373273 h 605239"/>
                <a:gd name="connsiteX192" fmla="*/ 373273 h 605239"/>
                <a:gd name="connsiteY192" fmla="*/ 373273 h 605239"/>
                <a:gd name="connsiteX193" fmla="*/ 373273 h 605239"/>
                <a:gd name="connsiteY193" fmla="*/ 373273 h 605239"/>
                <a:gd name="connsiteX194" fmla="*/ 373273 h 605239"/>
                <a:gd name="connsiteY194" fmla="*/ 373273 h 605239"/>
                <a:gd name="connsiteX195" fmla="*/ 373273 h 605239"/>
                <a:gd name="connsiteY195" fmla="*/ 373273 h 605239"/>
                <a:gd name="connsiteX196" fmla="*/ 373273 h 605239"/>
                <a:gd name="connsiteY196" fmla="*/ 373273 h 605239"/>
                <a:gd name="connsiteX197" fmla="*/ 373273 h 605239"/>
                <a:gd name="connsiteY197" fmla="*/ 373273 h 605239"/>
                <a:gd name="connsiteX198" fmla="*/ 373273 h 605239"/>
                <a:gd name="connsiteY198" fmla="*/ 373273 h 605239"/>
                <a:gd name="connsiteX199" fmla="*/ 373273 h 605239"/>
                <a:gd name="connsiteY199" fmla="*/ 373273 h 605239"/>
                <a:gd name="connsiteX200" fmla="*/ 373273 h 605239"/>
                <a:gd name="connsiteY200" fmla="*/ 373273 h 605239"/>
                <a:gd name="connsiteX201" fmla="*/ 373273 h 605239"/>
                <a:gd name="connsiteY201" fmla="*/ 373273 h 605239"/>
                <a:gd name="connsiteX202" fmla="*/ 373273 h 605239"/>
                <a:gd name="connsiteY202" fmla="*/ 373273 h 605239"/>
                <a:gd name="connsiteX203" fmla="*/ 373273 h 605239"/>
                <a:gd name="connsiteY203" fmla="*/ 373273 h 605239"/>
                <a:gd name="connsiteX204" fmla="*/ 373273 h 605239"/>
                <a:gd name="connsiteY204" fmla="*/ 373273 h 605239"/>
                <a:gd name="connsiteX205" fmla="*/ 373273 h 605239"/>
                <a:gd name="connsiteY205" fmla="*/ 373273 h 605239"/>
                <a:gd name="connsiteX206" fmla="*/ 373273 h 605239"/>
                <a:gd name="connsiteY206" fmla="*/ 373273 h 605239"/>
                <a:gd name="connsiteX207" fmla="*/ 373273 h 605239"/>
                <a:gd name="connsiteY207" fmla="*/ 373273 h 605239"/>
                <a:gd name="connsiteX208" fmla="*/ 373273 h 605239"/>
                <a:gd name="connsiteY208" fmla="*/ 373273 h 605239"/>
                <a:gd name="connsiteX209" fmla="*/ 373273 h 605239"/>
                <a:gd name="connsiteY209" fmla="*/ 373273 h 605239"/>
                <a:gd name="connsiteX210" fmla="*/ 373273 h 605239"/>
                <a:gd name="connsiteY210" fmla="*/ 373273 h 605239"/>
                <a:gd name="connsiteX211" fmla="*/ 373273 h 605239"/>
                <a:gd name="connsiteY211" fmla="*/ 373273 h 605239"/>
                <a:gd name="connsiteX212" fmla="*/ 373273 h 605239"/>
                <a:gd name="connsiteY212" fmla="*/ 373273 h 605239"/>
                <a:gd name="connsiteX213" fmla="*/ 373273 h 605239"/>
                <a:gd name="connsiteY213" fmla="*/ 373273 h 605239"/>
                <a:gd name="connsiteX214" fmla="*/ 373273 h 605239"/>
                <a:gd name="connsiteY214"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556277" h="606087">
                  <a:moveTo>
                    <a:pt x="278159" y="172250"/>
                  </a:moveTo>
                  <a:lnTo>
                    <a:pt x="286828" y="180136"/>
                  </a:lnTo>
                  <a:cubicBezTo>
                    <a:pt x="286925" y="180424"/>
                    <a:pt x="316594" y="206774"/>
                    <a:pt x="394620" y="227257"/>
                  </a:cubicBezTo>
                  <a:lnTo>
                    <a:pt x="402904" y="229373"/>
                  </a:lnTo>
                  <a:lnTo>
                    <a:pt x="403964" y="238028"/>
                  </a:lnTo>
                  <a:cubicBezTo>
                    <a:pt x="404060" y="239374"/>
                    <a:pt x="418606" y="377084"/>
                    <a:pt x="282590" y="428340"/>
                  </a:cubicBezTo>
                  <a:lnTo>
                    <a:pt x="278159" y="430167"/>
                  </a:lnTo>
                  <a:lnTo>
                    <a:pt x="273728" y="428340"/>
                  </a:lnTo>
                  <a:cubicBezTo>
                    <a:pt x="137615" y="377084"/>
                    <a:pt x="152161" y="239374"/>
                    <a:pt x="152257" y="238028"/>
                  </a:cubicBezTo>
                  <a:lnTo>
                    <a:pt x="153317" y="229373"/>
                  </a:lnTo>
                  <a:lnTo>
                    <a:pt x="161601" y="227257"/>
                  </a:lnTo>
                  <a:cubicBezTo>
                    <a:pt x="239723" y="206774"/>
                    <a:pt x="269296" y="180424"/>
                    <a:pt x="269489" y="180136"/>
                  </a:cubicBezTo>
                  <a:close/>
                  <a:moveTo>
                    <a:pt x="230104" y="104060"/>
                  </a:moveTo>
                  <a:lnTo>
                    <a:pt x="122343" y="160995"/>
                  </a:lnTo>
                  <a:cubicBezTo>
                    <a:pt x="122632" y="161475"/>
                    <a:pt x="122632" y="162149"/>
                    <a:pt x="122824" y="162630"/>
                  </a:cubicBezTo>
                  <a:cubicBezTo>
                    <a:pt x="123210" y="163880"/>
                    <a:pt x="123787" y="165130"/>
                    <a:pt x="124173" y="166380"/>
                  </a:cubicBezTo>
                  <a:cubicBezTo>
                    <a:pt x="124365" y="167631"/>
                    <a:pt x="124654" y="168881"/>
                    <a:pt x="124847" y="170035"/>
                  </a:cubicBezTo>
                  <a:cubicBezTo>
                    <a:pt x="125232" y="171478"/>
                    <a:pt x="125521" y="172728"/>
                    <a:pt x="125810" y="173979"/>
                  </a:cubicBezTo>
                  <a:cubicBezTo>
                    <a:pt x="126002" y="175710"/>
                    <a:pt x="126195" y="177537"/>
                    <a:pt x="126291" y="179268"/>
                  </a:cubicBezTo>
                  <a:cubicBezTo>
                    <a:pt x="126291" y="180807"/>
                    <a:pt x="126387" y="182153"/>
                    <a:pt x="126291" y="183596"/>
                  </a:cubicBezTo>
                  <a:cubicBezTo>
                    <a:pt x="126291" y="185327"/>
                    <a:pt x="126291" y="187154"/>
                    <a:pt x="126195" y="188885"/>
                  </a:cubicBezTo>
                  <a:cubicBezTo>
                    <a:pt x="126002" y="189847"/>
                    <a:pt x="125906" y="190905"/>
                    <a:pt x="125617" y="191867"/>
                  </a:cubicBezTo>
                  <a:cubicBezTo>
                    <a:pt x="125521" y="193502"/>
                    <a:pt x="125136" y="195233"/>
                    <a:pt x="124847" y="196868"/>
                  </a:cubicBezTo>
                  <a:cubicBezTo>
                    <a:pt x="124654" y="197830"/>
                    <a:pt x="124365" y="198695"/>
                    <a:pt x="124173" y="199753"/>
                  </a:cubicBezTo>
                  <a:cubicBezTo>
                    <a:pt x="123595" y="201484"/>
                    <a:pt x="123113" y="203119"/>
                    <a:pt x="122535" y="204947"/>
                  </a:cubicBezTo>
                  <a:cubicBezTo>
                    <a:pt x="122150" y="205716"/>
                    <a:pt x="121861" y="206581"/>
                    <a:pt x="121476" y="207351"/>
                  </a:cubicBezTo>
                  <a:cubicBezTo>
                    <a:pt x="120513" y="209851"/>
                    <a:pt x="119357" y="212256"/>
                    <a:pt x="117913" y="214660"/>
                  </a:cubicBezTo>
                  <a:cubicBezTo>
                    <a:pt x="116565" y="216872"/>
                    <a:pt x="115024" y="219180"/>
                    <a:pt x="113387" y="221296"/>
                  </a:cubicBezTo>
                  <a:cubicBezTo>
                    <a:pt x="112905" y="222065"/>
                    <a:pt x="112135" y="222835"/>
                    <a:pt x="111653" y="223604"/>
                  </a:cubicBezTo>
                  <a:cubicBezTo>
                    <a:pt x="110498" y="224854"/>
                    <a:pt x="109342" y="226105"/>
                    <a:pt x="108187" y="227355"/>
                  </a:cubicBezTo>
                  <a:cubicBezTo>
                    <a:pt x="107416" y="228124"/>
                    <a:pt x="106549" y="228894"/>
                    <a:pt x="105683" y="229663"/>
                  </a:cubicBezTo>
                  <a:cubicBezTo>
                    <a:pt x="104623" y="230625"/>
                    <a:pt x="103564" y="231683"/>
                    <a:pt x="102408" y="232548"/>
                  </a:cubicBezTo>
                  <a:cubicBezTo>
                    <a:pt x="101349" y="233318"/>
                    <a:pt x="100386" y="233991"/>
                    <a:pt x="99519" y="234664"/>
                  </a:cubicBezTo>
                  <a:cubicBezTo>
                    <a:pt x="98364" y="235434"/>
                    <a:pt x="97112" y="236395"/>
                    <a:pt x="95956" y="237069"/>
                  </a:cubicBezTo>
                  <a:cubicBezTo>
                    <a:pt x="94801" y="237742"/>
                    <a:pt x="93838" y="238223"/>
                    <a:pt x="92778" y="238704"/>
                  </a:cubicBezTo>
                  <a:cubicBezTo>
                    <a:pt x="91526" y="239473"/>
                    <a:pt x="90274" y="240146"/>
                    <a:pt x="89023" y="240627"/>
                  </a:cubicBezTo>
                  <a:cubicBezTo>
                    <a:pt x="87867" y="241108"/>
                    <a:pt x="86711" y="241685"/>
                    <a:pt x="85556" y="242070"/>
                  </a:cubicBezTo>
                  <a:cubicBezTo>
                    <a:pt x="84304" y="242550"/>
                    <a:pt x="82956" y="243031"/>
                    <a:pt x="81607" y="243416"/>
                  </a:cubicBezTo>
                  <a:cubicBezTo>
                    <a:pt x="80548" y="243801"/>
                    <a:pt x="79296" y="244089"/>
                    <a:pt x="78140" y="244282"/>
                  </a:cubicBezTo>
                  <a:cubicBezTo>
                    <a:pt x="76696" y="244666"/>
                    <a:pt x="75348" y="244955"/>
                    <a:pt x="73903" y="245147"/>
                  </a:cubicBezTo>
                  <a:cubicBezTo>
                    <a:pt x="72844" y="245436"/>
                    <a:pt x="71496" y="245532"/>
                    <a:pt x="70436" y="245724"/>
                  </a:cubicBezTo>
                  <a:cubicBezTo>
                    <a:pt x="69859" y="245820"/>
                    <a:pt x="69377" y="245917"/>
                    <a:pt x="68992" y="245917"/>
                  </a:cubicBezTo>
                  <a:lnTo>
                    <a:pt x="68992" y="360075"/>
                  </a:lnTo>
                  <a:cubicBezTo>
                    <a:pt x="69859" y="360075"/>
                    <a:pt x="70822" y="360363"/>
                    <a:pt x="71785" y="360459"/>
                  </a:cubicBezTo>
                  <a:cubicBezTo>
                    <a:pt x="72651" y="360556"/>
                    <a:pt x="73711" y="360748"/>
                    <a:pt x="74674" y="360844"/>
                  </a:cubicBezTo>
                  <a:cubicBezTo>
                    <a:pt x="76696" y="361229"/>
                    <a:pt x="78718" y="361710"/>
                    <a:pt x="80644" y="362383"/>
                  </a:cubicBezTo>
                  <a:cubicBezTo>
                    <a:pt x="81415" y="362479"/>
                    <a:pt x="82185" y="362768"/>
                    <a:pt x="82956" y="362960"/>
                  </a:cubicBezTo>
                  <a:cubicBezTo>
                    <a:pt x="85556" y="363826"/>
                    <a:pt x="88252" y="364883"/>
                    <a:pt x="90756" y="366038"/>
                  </a:cubicBezTo>
                  <a:cubicBezTo>
                    <a:pt x="91237" y="366230"/>
                    <a:pt x="91623" y="366518"/>
                    <a:pt x="92104" y="366807"/>
                  </a:cubicBezTo>
                  <a:cubicBezTo>
                    <a:pt x="94126" y="367865"/>
                    <a:pt x="96149" y="369019"/>
                    <a:pt x="98075" y="370269"/>
                  </a:cubicBezTo>
                  <a:cubicBezTo>
                    <a:pt x="98845" y="370846"/>
                    <a:pt x="99712" y="371423"/>
                    <a:pt x="100482" y="372000"/>
                  </a:cubicBezTo>
                  <a:cubicBezTo>
                    <a:pt x="102023" y="373058"/>
                    <a:pt x="103371" y="374212"/>
                    <a:pt x="104912" y="375463"/>
                  </a:cubicBezTo>
                  <a:cubicBezTo>
                    <a:pt x="105683" y="376232"/>
                    <a:pt x="106453" y="376905"/>
                    <a:pt x="107224" y="377675"/>
                  </a:cubicBezTo>
                  <a:cubicBezTo>
                    <a:pt x="108572" y="379021"/>
                    <a:pt x="109824" y="380367"/>
                    <a:pt x="111268" y="381906"/>
                  </a:cubicBezTo>
                  <a:cubicBezTo>
                    <a:pt x="111750" y="382676"/>
                    <a:pt x="112424" y="383349"/>
                    <a:pt x="113002" y="384118"/>
                  </a:cubicBezTo>
                  <a:cubicBezTo>
                    <a:pt x="114735" y="386330"/>
                    <a:pt x="116468" y="388735"/>
                    <a:pt x="117913" y="391427"/>
                  </a:cubicBezTo>
                  <a:cubicBezTo>
                    <a:pt x="119357" y="393832"/>
                    <a:pt x="120513" y="396236"/>
                    <a:pt x="121476" y="398737"/>
                  </a:cubicBezTo>
                  <a:cubicBezTo>
                    <a:pt x="121861" y="399506"/>
                    <a:pt x="122150" y="400275"/>
                    <a:pt x="122343" y="400949"/>
                  </a:cubicBezTo>
                  <a:cubicBezTo>
                    <a:pt x="123017" y="402776"/>
                    <a:pt x="123595" y="404507"/>
                    <a:pt x="124173" y="406334"/>
                  </a:cubicBezTo>
                  <a:cubicBezTo>
                    <a:pt x="124365" y="407200"/>
                    <a:pt x="124558" y="408065"/>
                    <a:pt x="124750" y="408931"/>
                  </a:cubicBezTo>
                  <a:cubicBezTo>
                    <a:pt x="125136" y="410758"/>
                    <a:pt x="125521" y="412489"/>
                    <a:pt x="125810" y="414413"/>
                  </a:cubicBezTo>
                  <a:cubicBezTo>
                    <a:pt x="125906" y="415182"/>
                    <a:pt x="126002" y="416048"/>
                    <a:pt x="126002" y="416817"/>
                  </a:cubicBezTo>
                  <a:cubicBezTo>
                    <a:pt x="126291" y="419222"/>
                    <a:pt x="126387" y="421434"/>
                    <a:pt x="126387" y="423838"/>
                  </a:cubicBezTo>
                  <a:lnTo>
                    <a:pt x="126387" y="424607"/>
                  </a:lnTo>
                  <a:cubicBezTo>
                    <a:pt x="126291" y="427300"/>
                    <a:pt x="126002" y="429801"/>
                    <a:pt x="125617" y="432397"/>
                  </a:cubicBezTo>
                  <a:cubicBezTo>
                    <a:pt x="125521" y="433167"/>
                    <a:pt x="125424" y="433936"/>
                    <a:pt x="125136" y="434706"/>
                  </a:cubicBezTo>
                  <a:cubicBezTo>
                    <a:pt x="124847" y="436437"/>
                    <a:pt x="124365" y="438360"/>
                    <a:pt x="123884" y="440091"/>
                  </a:cubicBezTo>
                  <a:cubicBezTo>
                    <a:pt x="123595" y="441053"/>
                    <a:pt x="123402" y="441919"/>
                    <a:pt x="123113" y="442784"/>
                  </a:cubicBezTo>
                  <a:cubicBezTo>
                    <a:pt x="122824" y="443457"/>
                    <a:pt x="122632" y="444131"/>
                    <a:pt x="122343" y="444900"/>
                  </a:cubicBezTo>
                  <a:lnTo>
                    <a:pt x="230104" y="501835"/>
                  </a:lnTo>
                  <a:cubicBezTo>
                    <a:pt x="230682" y="501162"/>
                    <a:pt x="231452" y="500488"/>
                    <a:pt x="232127" y="499719"/>
                  </a:cubicBezTo>
                  <a:cubicBezTo>
                    <a:pt x="232608" y="499238"/>
                    <a:pt x="233090" y="498565"/>
                    <a:pt x="233764" y="498084"/>
                  </a:cubicBezTo>
                  <a:cubicBezTo>
                    <a:pt x="235112" y="496545"/>
                    <a:pt x="236749" y="495199"/>
                    <a:pt x="238386" y="493949"/>
                  </a:cubicBezTo>
                  <a:cubicBezTo>
                    <a:pt x="238771" y="493564"/>
                    <a:pt x="239060" y="493275"/>
                    <a:pt x="239542" y="492891"/>
                  </a:cubicBezTo>
                  <a:cubicBezTo>
                    <a:pt x="241564" y="491352"/>
                    <a:pt x="243683" y="489909"/>
                    <a:pt x="245898" y="488659"/>
                  </a:cubicBezTo>
                  <a:cubicBezTo>
                    <a:pt x="246379" y="488371"/>
                    <a:pt x="246764" y="488082"/>
                    <a:pt x="247150" y="487890"/>
                  </a:cubicBezTo>
                  <a:cubicBezTo>
                    <a:pt x="249076" y="486832"/>
                    <a:pt x="250809" y="485966"/>
                    <a:pt x="252735" y="485101"/>
                  </a:cubicBezTo>
                  <a:cubicBezTo>
                    <a:pt x="253505" y="484812"/>
                    <a:pt x="254372" y="484427"/>
                    <a:pt x="255143" y="484235"/>
                  </a:cubicBezTo>
                  <a:cubicBezTo>
                    <a:pt x="256780" y="483562"/>
                    <a:pt x="258417" y="482985"/>
                    <a:pt x="260054" y="482408"/>
                  </a:cubicBezTo>
                  <a:cubicBezTo>
                    <a:pt x="260921" y="482215"/>
                    <a:pt x="261787" y="481927"/>
                    <a:pt x="262654" y="481831"/>
                  </a:cubicBezTo>
                  <a:cubicBezTo>
                    <a:pt x="264291" y="481254"/>
                    <a:pt x="266121" y="480965"/>
                    <a:pt x="267854" y="480677"/>
                  </a:cubicBezTo>
                  <a:cubicBezTo>
                    <a:pt x="268625" y="480580"/>
                    <a:pt x="269492" y="480388"/>
                    <a:pt x="270262" y="480292"/>
                  </a:cubicBezTo>
                  <a:cubicBezTo>
                    <a:pt x="272958" y="479907"/>
                    <a:pt x="275462" y="479811"/>
                    <a:pt x="278159" y="479811"/>
                  </a:cubicBezTo>
                  <a:cubicBezTo>
                    <a:pt x="280759" y="479811"/>
                    <a:pt x="283263" y="479907"/>
                    <a:pt x="285959" y="480292"/>
                  </a:cubicBezTo>
                  <a:cubicBezTo>
                    <a:pt x="286729" y="480388"/>
                    <a:pt x="287596" y="480580"/>
                    <a:pt x="288367" y="480677"/>
                  </a:cubicBezTo>
                  <a:cubicBezTo>
                    <a:pt x="290100" y="480965"/>
                    <a:pt x="291930" y="481254"/>
                    <a:pt x="293567" y="481831"/>
                  </a:cubicBezTo>
                  <a:cubicBezTo>
                    <a:pt x="294434" y="481927"/>
                    <a:pt x="295300" y="482215"/>
                    <a:pt x="296167" y="482600"/>
                  </a:cubicBezTo>
                  <a:cubicBezTo>
                    <a:pt x="297804" y="482985"/>
                    <a:pt x="299441" y="483562"/>
                    <a:pt x="301175" y="484235"/>
                  </a:cubicBezTo>
                  <a:cubicBezTo>
                    <a:pt x="301849" y="484427"/>
                    <a:pt x="302812" y="484812"/>
                    <a:pt x="303486" y="485197"/>
                  </a:cubicBezTo>
                  <a:cubicBezTo>
                    <a:pt x="305412" y="485966"/>
                    <a:pt x="307242" y="486832"/>
                    <a:pt x="308975" y="487890"/>
                  </a:cubicBezTo>
                  <a:cubicBezTo>
                    <a:pt x="309360" y="488082"/>
                    <a:pt x="309842" y="488371"/>
                    <a:pt x="310323" y="488659"/>
                  </a:cubicBezTo>
                  <a:cubicBezTo>
                    <a:pt x="312538" y="489909"/>
                    <a:pt x="314657" y="491352"/>
                    <a:pt x="316679" y="492891"/>
                  </a:cubicBezTo>
                  <a:cubicBezTo>
                    <a:pt x="317161" y="493275"/>
                    <a:pt x="317546" y="493660"/>
                    <a:pt x="317931" y="494045"/>
                  </a:cubicBezTo>
                  <a:cubicBezTo>
                    <a:pt x="319568" y="495295"/>
                    <a:pt x="321109" y="496545"/>
                    <a:pt x="322457" y="498084"/>
                  </a:cubicBezTo>
                  <a:lnTo>
                    <a:pt x="324094" y="499719"/>
                  </a:lnTo>
                  <a:cubicBezTo>
                    <a:pt x="324769" y="500488"/>
                    <a:pt x="325539" y="501162"/>
                    <a:pt x="326117" y="501835"/>
                  </a:cubicBezTo>
                  <a:lnTo>
                    <a:pt x="433878" y="444900"/>
                  </a:lnTo>
                  <a:cubicBezTo>
                    <a:pt x="433589" y="444419"/>
                    <a:pt x="433493" y="443938"/>
                    <a:pt x="433397" y="443457"/>
                  </a:cubicBezTo>
                  <a:cubicBezTo>
                    <a:pt x="433011" y="442111"/>
                    <a:pt x="432530" y="440765"/>
                    <a:pt x="432145" y="439514"/>
                  </a:cubicBezTo>
                  <a:cubicBezTo>
                    <a:pt x="431856" y="438360"/>
                    <a:pt x="431567" y="437110"/>
                    <a:pt x="431182" y="435860"/>
                  </a:cubicBezTo>
                  <a:cubicBezTo>
                    <a:pt x="430989" y="434609"/>
                    <a:pt x="430700" y="433359"/>
                    <a:pt x="430508" y="432013"/>
                  </a:cubicBezTo>
                  <a:cubicBezTo>
                    <a:pt x="430219" y="430282"/>
                    <a:pt x="430122" y="428358"/>
                    <a:pt x="429930" y="426627"/>
                  </a:cubicBezTo>
                  <a:cubicBezTo>
                    <a:pt x="429930" y="425281"/>
                    <a:pt x="429834" y="423838"/>
                    <a:pt x="429930" y="422492"/>
                  </a:cubicBezTo>
                  <a:cubicBezTo>
                    <a:pt x="429930" y="420568"/>
                    <a:pt x="429930" y="418837"/>
                    <a:pt x="430122" y="417010"/>
                  </a:cubicBezTo>
                  <a:cubicBezTo>
                    <a:pt x="430219" y="416048"/>
                    <a:pt x="430315" y="414990"/>
                    <a:pt x="430604" y="414028"/>
                  </a:cubicBezTo>
                  <a:cubicBezTo>
                    <a:pt x="430700" y="412393"/>
                    <a:pt x="431085" y="410758"/>
                    <a:pt x="431374" y="409220"/>
                  </a:cubicBezTo>
                  <a:cubicBezTo>
                    <a:pt x="431567" y="408162"/>
                    <a:pt x="431856" y="407200"/>
                    <a:pt x="432145" y="406142"/>
                  </a:cubicBezTo>
                  <a:cubicBezTo>
                    <a:pt x="432626" y="404507"/>
                    <a:pt x="433108" y="402776"/>
                    <a:pt x="433782" y="401141"/>
                  </a:cubicBezTo>
                  <a:cubicBezTo>
                    <a:pt x="434167" y="400372"/>
                    <a:pt x="434360" y="399506"/>
                    <a:pt x="434745" y="398737"/>
                  </a:cubicBezTo>
                  <a:cubicBezTo>
                    <a:pt x="435804" y="396236"/>
                    <a:pt x="436960" y="393832"/>
                    <a:pt x="438308" y="391427"/>
                  </a:cubicBezTo>
                  <a:cubicBezTo>
                    <a:pt x="439656" y="388831"/>
                    <a:pt x="441486" y="386330"/>
                    <a:pt x="443219" y="384118"/>
                  </a:cubicBezTo>
                  <a:cubicBezTo>
                    <a:pt x="443701" y="383445"/>
                    <a:pt x="444375" y="382772"/>
                    <a:pt x="444857" y="382195"/>
                  </a:cubicBezTo>
                  <a:cubicBezTo>
                    <a:pt x="446301" y="380560"/>
                    <a:pt x="447649" y="379021"/>
                    <a:pt x="449190" y="377482"/>
                  </a:cubicBezTo>
                  <a:cubicBezTo>
                    <a:pt x="449768" y="376905"/>
                    <a:pt x="450442" y="376424"/>
                    <a:pt x="451212" y="375751"/>
                  </a:cubicBezTo>
                  <a:cubicBezTo>
                    <a:pt x="452850" y="374405"/>
                    <a:pt x="454487" y="372962"/>
                    <a:pt x="456220" y="371712"/>
                  </a:cubicBezTo>
                  <a:cubicBezTo>
                    <a:pt x="456798" y="371327"/>
                    <a:pt x="457376" y="370846"/>
                    <a:pt x="457857" y="370462"/>
                  </a:cubicBezTo>
                  <a:cubicBezTo>
                    <a:pt x="462865" y="367192"/>
                    <a:pt x="467969" y="364595"/>
                    <a:pt x="473554" y="362864"/>
                  </a:cubicBezTo>
                  <a:cubicBezTo>
                    <a:pt x="474036" y="362768"/>
                    <a:pt x="474614" y="362575"/>
                    <a:pt x="475095" y="362479"/>
                  </a:cubicBezTo>
                  <a:cubicBezTo>
                    <a:pt x="477406" y="361902"/>
                    <a:pt x="479525" y="361229"/>
                    <a:pt x="481836" y="360844"/>
                  </a:cubicBezTo>
                  <a:lnTo>
                    <a:pt x="484436" y="360459"/>
                  </a:lnTo>
                  <a:cubicBezTo>
                    <a:pt x="485303" y="360363"/>
                    <a:pt x="486362" y="360075"/>
                    <a:pt x="487229" y="360075"/>
                  </a:cubicBezTo>
                  <a:lnTo>
                    <a:pt x="487229" y="245917"/>
                  </a:lnTo>
                  <a:cubicBezTo>
                    <a:pt x="486844" y="245917"/>
                    <a:pt x="486362" y="245820"/>
                    <a:pt x="485881" y="245724"/>
                  </a:cubicBezTo>
                  <a:cubicBezTo>
                    <a:pt x="484725" y="245532"/>
                    <a:pt x="483473" y="245436"/>
                    <a:pt x="482318" y="245147"/>
                  </a:cubicBezTo>
                  <a:cubicBezTo>
                    <a:pt x="480873" y="244955"/>
                    <a:pt x="479525" y="244666"/>
                    <a:pt x="478081" y="244282"/>
                  </a:cubicBezTo>
                  <a:cubicBezTo>
                    <a:pt x="477021" y="244089"/>
                    <a:pt x="475769" y="243801"/>
                    <a:pt x="474614" y="243416"/>
                  </a:cubicBezTo>
                  <a:cubicBezTo>
                    <a:pt x="473362" y="243031"/>
                    <a:pt x="471917" y="242550"/>
                    <a:pt x="470665" y="242070"/>
                  </a:cubicBezTo>
                  <a:cubicBezTo>
                    <a:pt x="469510" y="241685"/>
                    <a:pt x="468354" y="241108"/>
                    <a:pt x="467295" y="240627"/>
                  </a:cubicBezTo>
                  <a:cubicBezTo>
                    <a:pt x="465947" y="240146"/>
                    <a:pt x="464695" y="239473"/>
                    <a:pt x="463443" y="238896"/>
                  </a:cubicBezTo>
                  <a:cubicBezTo>
                    <a:pt x="462480" y="238223"/>
                    <a:pt x="461420" y="237742"/>
                    <a:pt x="460265" y="237069"/>
                  </a:cubicBezTo>
                  <a:cubicBezTo>
                    <a:pt x="459205" y="236395"/>
                    <a:pt x="457857" y="235434"/>
                    <a:pt x="456798" y="234664"/>
                  </a:cubicBezTo>
                  <a:cubicBezTo>
                    <a:pt x="455835" y="234087"/>
                    <a:pt x="454872" y="233318"/>
                    <a:pt x="453813" y="232548"/>
                  </a:cubicBezTo>
                  <a:cubicBezTo>
                    <a:pt x="452753" y="231683"/>
                    <a:pt x="451598" y="230625"/>
                    <a:pt x="450538" y="229663"/>
                  </a:cubicBezTo>
                  <a:cubicBezTo>
                    <a:pt x="449672" y="228894"/>
                    <a:pt x="448805" y="228124"/>
                    <a:pt x="448034" y="227355"/>
                  </a:cubicBezTo>
                  <a:cubicBezTo>
                    <a:pt x="446879" y="226105"/>
                    <a:pt x="445723" y="224854"/>
                    <a:pt x="444664" y="223604"/>
                  </a:cubicBezTo>
                  <a:cubicBezTo>
                    <a:pt x="444086" y="222835"/>
                    <a:pt x="443316" y="222065"/>
                    <a:pt x="442834" y="221296"/>
                  </a:cubicBezTo>
                  <a:cubicBezTo>
                    <a:pt x="441197" y="219180"/>
                    <a:pt x="439656" y="217064"/>
                    <a:pt x="438308" y="214660"/>
                  </a:cubicBezTo>
                  <a:cubicBezTo>
                    <a:pt x="436960" y="212256"/>
                    <a:pt x="435804" y="209851"/>
                    <a:pt x="434745" y="207351"/>
                  </a:cubicBezTo>
                  <a:cubicBezTo>
                    <a:pt x="434360" y="206581"/>
                    <a:pt x="434167" y="205812"/>
                    <a:pt x="433878" y="205043"/>
                  </a:cubicBezTo>
                  <a:cubicBezTo>
                    <a:pt x="433204" y="203312"/>
                    <a:pt x="432626" y="201484"/>
                    <a:pt x="432145" y="199753"/>
                  </a:cubicBezTo>
                  <a:cubicBezTo>
                    <a:pt x="431856" y="198695"/>
                    <a:pt x="431567" y="197830"/>
                    <a:pt x="431471" y="196964"/>
                  </a:cubicBezTo>
                  <a:cubicBezTo>
                    <a:pt x="431085" y="195233"/>
                    <a:pt x="430700" y="193406"/>
                    <a:pt x="430508" y="191675"/>
                  </a:cubicBezTo>
                  <a:cubicBezTo>
                    <a:pt x="430315" y="190809"/>
                    <a:pt x="430219" y="190040"/>
                    <a:pt x="430219" y="189174"/>
                  </a:cubicBezTo>
                  <a:cubicBezTo>
                    <a:pt x="429930" y="186770"/>
                    <a:pt x="429834" y="184462"/>
                    <a:pt x="429834" y="182057"/>
                  </a:cubicBezTo>
                  <a:lnTo>
                    <a:pt x="429834" y="181288"/>
                  </a:lnTo>
                  <a:cubicBezTo>
                    <a:pt x="429930" y="178691"/>
                    <a:pt x="430219" y="176094"/>
                    <a:pt x="430604" y="173594"/>
                  </a:cubicBezTo>
                  <a:cubicBezTo>
                    <a:pt x="430700" y="172728"/>
                    <a:pt x="430989" y="171958"/>
                    <a:pt x="431085" y="171093"/>
                  </a:cubicBezTo>
                  <a:cubicBezTo>
                    <a:pt x="431471" y="169266"/>
                    <a:pt x="431856" y="167534"/>
                    <a:pt x="432337" y="165899"/>
                  </a:cubicBezTo>
                  <a:cubicBezTo>
                    <a:pt x="432626" y="164842"/>
                    <a:pt x="432915" y="163976"/>
                    <a:pt x="433204" y="163110"/>
                  </a:cubicBezTo>
                  <a:cubicBezTo>
                    <a:pt x="433493" y="162341"/>
                    <a:pt x="433589" y="161764"/>
                    <a:pt x="433878" y="160995"/>
                  </a:cubicBezTo>
                  <a:lnTo>
                    <a:pt x="326213" y="104060"/>
                  </a:lnTo>
                  <a:cubicBezTo>
                    <a:pt x="325539" y="104829"/>
                    <a:pt x="324865" y="105406"/>
                    <a:pt x="324287" y="106079"/>
                  </a:cubicBezTo>
                  <a:cubicBezTo>
                    <a:pt x="323613" y="106656"/>
                    <a:pt x="323131" y="107426"/>
                    <a:pt x="322457" y="108099"/>
                  </a:cubicBezTo>
                  <a:cubicBezTo>
                    <a:pt x="321109" y="109349"/>
                    <a:pt x="319568" y="110600"/>
                    <a:pt x="318220" y="111850"/>
                  </a:cubicBezTo>
                  <a:cubicBezTo>
                    <a:pt x="317739" y="112235"/>
                    <a:pt x="317161" y="112715"/>
                    <a:pt x="316679" y="113100"/>
                  </a:cubicBezTo>
                  <a:cubicBezTo>
                    <a:pt x="314657" y="114639"/>
                    <a:pt x="312538" y="115985"/>
                    <a:pt x="310323" y="117428"/>
                  </a:cubicBezTo>
                  <a:lnTo>
                    <a:pt x="308879" y="118197"/>
                  </a:lnTo>
                  <a:cubicBezTo>
                    <a:pt x="307049" y="119159"/>
                    <a:pt x="305316" y="120025"/>
                    <a:pt x="303582" y="120794"/>
                  </a:cubicBezTo>
                  <a:cubicBezTo>
                    <a:pt x="302812" y="121179"/>
                    <a:pt x="301849" y="121467"/>
                    <a:pt x="300982" y="121852"/>
                  </a:cubicBezTo>
                  <a:cubicBezTo>
                    <a:pt x="299441" y="122429"/>
                    <a:pt x="297804" y="123006"/>
                    <a:pt x="296360" y="123487"/>
                  </a:cubicBezTo>
                  <a:cubicBezTo>
                    <a:pt x="295397" y="123679"/>
                    <a:pt x="294434" y="123968"/>
                    <a:pt x="293567" y="124256"/>
                  </a:cubicBezTo>
                  <a:cubicBezTo>
                    <a:pt x="291930" y="124641"/>
                    <a:pt x="290100" y="125026"/>
                    <a:pt x="288367" y="125218"/>
                  </a:cubicBezTo>
                  <a:cubicBezTo>
                    <a:pt x="287596" y="125410"/>
                    <a:pt x="286729" y="125603"/>
                    <a:pt x="285959" y="125795"/>
                  </a:cubicBezTo>
                  <a:cubicBezTo>
                    <a:pt x="283263" y="125987"/>
                    <a:pt x="280759" y="126276"/>
                    <a:pt x="278159" y="126276"/>
                  </a:cubicBezTo>
                  <a:cubicBezTo>
                    <a:pt x="275462" y="126276"/>
                    <a:pt x="272958" y="125987"/>
                    <a:pt x="270262" y="125795"/>
                  </a:cubicBezTo>
                  <a:cubicBezTo>
                    <a:pt x="269492" y="125603"/>
                    <a:pt x="268625" y="125410"/>
                    <a:pt x="267854" y="125218"/>
                  </a:cubicBezTo>
                  <a:cubicBezTo>
                    <a:pt x="266121" y="125026"/>
                    <a:pt x="264388" y="124641"/>
                    <a:pt x="262654" y="124256"/>
                  </a:cubicBezTo>
                  <a:cubicBezTo>
                    <a:pt x="261787" y="123968"/>
                    <a:pt x="260824" y="123679"/>
                    <a:pt x="259958" y="123487"/>
                  </a:cubicBezTo>
                  <a:cubicBezTo>
                    <a:pt x="258417" y="123006"/>
                    <a:pt x="256780" y="122429"/>
                    <a:pt x="255239" y="121852"/>
                  </a:cubicBezTo>
                  <a:cubicBezTo>
                    <a:pt x="254372" y="121467"/>
                    <a:pt x="253505" y="121179"/>
                    <a:pt x="252735" y="120794"/>
                  </a:cubicBezTo>
                  <a:cubicBezTo>
                    <a:pt x="250905" y="120025"/>
                    <a:pt x="249172" y="119159"/>
                    <a:pt x="247535" y="118197"/>
                  </a:cubicBezTo>
                  <a:cubicBezTo>
                    <a:pt x="246861" y="117909"/>
                    <a:pt x="246379" y="117620"/>
                    <a:pt x="245898" y="117332"/>
                  </a:cubicBezTo>
                  <a:cubicBezTo>
                    <a:pt x="243779" y="115985"/>
                    <a:pt x="241564" y="114639"/>
                    <a:pt x="239542" y="113100"/>
                  </a:cubicBezTo>
                  <a:cubicBezTo>
                    <a:pt x="239060" y="112619"/>
                    <a:pt x="238579" y="112235"/>
                    <a:pt x="238001" y="111754"/>
                  </a:cubicBezTo>
                  <a:cubicBezTo>
                    <a:pt x="236556" y="110600"/>
                    <a:pt x="235112" y="109349"/>
                    <a:pt x="233860" y="108099"/>
                  </a:cubicBezTo>
                  <a:cubicBezTo>
                    <a:pt x="233282" y="107426"/>
                    <a:pt x="232608" y="106656"/>
                    <a:pt x="231934" y="106079"/>
                  </a:cubicBezTo>
                  <a:cubicBezTo>
                    <a:pt x="231356" y="105406"/>
                    <a:pt x="230586" y="104829"/>
                    <a:pt x="230104" y="104060"/>
                  </a:cubicBezTo>
                  <a:close/>
                  <a:moveTo>
                    <a:pt x="278159" y="0"/>
                  </a:moveTo>
                  <a:cubicBezTo>
                    <a:pt x="313020" y="0"/>
                    <a:pt x="341332" y="28275"/>
                    <a:pt x="341332" y="63090"/>
                  </a:cubicBezTo>
                  <a:cubicBezTo>
                    <a:pt x="341332" y="69533"/>
                    <a:pt x="340177" y="75881"/>
                    <a:pt x="338347" y="81940"/>
                  </a:cubicBezTo>
                  <a:lnTo>
                    <a:pt x="447264" y="139548"/>
                  </a:lnTo>
                  <a:cubicBezTo>
                    <a:pt x="451309" y="135316"/>
                    <a:pt x="456028" y="131565"/>
                    <a:pt x="461324" y="128392"/>
                  </a:cubicBezTo>
                  <a:cubicBezTo>
                    <a:pt x="491563" y="111080"/>
                    <a:pt x="530180" y="121371"/>
                    <a:pt x="547803" y="151473"/>
                  </a:cubicBezTo>
                  <a:cubicBezTo>
                    <a:pt x="556277" y="166188"/>
                    <a:pt x="558396" y="183211"/>
                    <a:pt x="553966" y="199465"/>
                  </a:cubicBezTo>
                  <a:cubicBezTo>
                    <a:pt x="549729" y="215814"/>
                    <a:pt x="539232" y="229278"/>
                    <a:pt x="524498" y="237646"/>
                  </a:cubicBezTo>
                  <a:cubicBezTo>
                    <a:pt x="520742" y="239858"/>
                    <a:pt x="516697" y="241493"/>
                    <a:pt x="512556" y="242935"/>
                  </a:cubicBezTo>
                  <a:lnTo>
                    <a:pt x="512556" y="362960"/>
                  </a:lnTo>
                  <a:cubicBezTo>
                    <a:pt x="516794" y="364403"/>
                    <a:pt x="520838" y="366134"/>
                    <a:pt x="524690" y="368442"/>
                  </a:cubicBezTo>
                  <a:cubicBezTo>
                    <a:pt x="539232" y="376617"/>
                    <a:pt x="549729" y="390273"/>
                    <a:pt x="553966" y="406527"/>
                  </a:cubicBezTo>
                  <a:cubicBezTo>
                    <a:pt x="555507" y="412105"/>
                    <a:pt x="556277" y="417683"/>
                    <a:pt x="556277" y="423261"/>
                  </a:cubicBezTo>
                  <a:cubicBezTo>
                    <a:pt x="556277" y="434032"/>
                    <a:pt x="553388" y="444804"/>
                    <a:pt x="547803" y="454517"/>
                  </a:cubicBezTo>
                  <a:cubicBezTo>
                    <a:pt x="536054" y="474714"/>
                    <a:pt x="514675" y="485966"/>
                    <a:pt x="492911" y="485966"/>
                  </a:cubicBezTo>
                  <a:cubicBezTo>
                    <a:pt x="482125" y="485966"/>
                    <a:pt x="471339" y="483273"/>
                    <a:pt x="461324" y="477503"/>
                  </a:cubicBezTo>
                  <a:cubicBezTo>
                    <a:pt x="456028" y="474522"/>
                    <a:pt x="451405" y="470675"/>
                    <a:pt x="447360" y="466443"/>
                  </a:cubicBezTo>
                  <a:lnTo>
                    <a:pt x="338251" y="524051"/>
                  </a:lnTo>
                  <a:cubicBezTo>
                    <a:pt x="340177" y="530110"/>
                    <a:pt x="341332" y="536457"/>
                    <a:pt x="341332" y="542901"/>
                  </a:cubicBezTo>
                  <a:cubicBezTo>
                    <a:pt x="341332" y="577620"/>
                    <a:pt x="313020" y="606087"/>
                    <a:pt x="278159" y="606087"/>
                  </a:cubicBezTo>
                  <a:cubicBezTo>
                    <a:pt x="243201" y="606087"/>
                    <a:pt x="214889" y="577620"/>
                    <a:pt x="214889" y="542901"/>
                  </a:cubicBezTo>
                  <a:cubicBezTo>
                    <a:pt x="214889" y="536457"/>
                    <a:pt x="216044" y="530110"/>
                    <a:pt x="217970" y="524051"/>
                  </a:cubicBezTo>
                  <a:lnTo>
                    <a:pt x="108861" y="466443"/>
                  </a:lnTo>
                  <a:cubicBezTo>
                    <a:pt x="104816" y="470675"/>
                    <a:pt x="100193" y="474522"/>
                    <a:pt x="94897" y="477503"/>
                  </a:cubicBezTo>
                  <a:cubicBezTo>
                    <a:pt x="84978" y="483273"/>
                    <a:pt x="74096" y="485966"/>
                    <a:pt x="63310" y="485966"/>
                  </a:cubicBezTo>
                  <a:cubicBezTo>
                    <a:pt x="41546" y="485966"/>
                    <a:pt x="20167" y="474714"/>
                    <a:pt x="8418" y="454517"/>
                  </a:cubicBezTo>
                  <a:cubicBezTo>
                    <a:pt x="-56" y="439899"/>
                    <a:pt x="-2175" y="422876"/>
                    <a:pt x="2255" y="406527"/>
                  </a:cubicBezTo>
                  <a:cubicBezTo>
                    <a:pt x="6588" y="390273"/>
                    <a:pt x="17085" y="376617"/>
                    <a:pt x="31723" y="368250"/>
                  </a:cubicBezTo>
                  <a:cubicBezTo>
                    <a:pt x="35479" y="366134"/>
                    <a:pt x="39524" y="364403"/>
                    <a:pt x="43761" y="362960"/>
                  </a:cubicBezTo>
                  <a:lnTo>
                    <a:pt x="43761" y="242935"/>
                  </a:lnTo>
                  <a:cubicBezTo>
                    <a:pt x="39427" y="241493"/>
                    <a:pt x="35383" y="239858"/>
                    <a:pt x="31627" y="237646"/>
                  </a:cubicBezTo>
                  <a:cubicBezTo>
                    <a:pt x="17085" y="229278"/>
                    <a:pt x="6588" y="215814"/>
                    <a:pt x="2255" y="199465"/>
                  </a:cubicBezTo>
                  <a:cubicBezTo>
                    <a:pt x="-2175" y="183211"/>
                    <a:pt x="-56" y="166188"/>
                    <a:pt x="8418" y="151473"/>
                  </a:cubicBezTo>
                  <a:cubicBezTo>
                    <a:pt x="26041" y="121371"/>
                    <a:pt x="64755" y="111080"/>
                    <a:pt x="94897" y="128392"/>
                  </a:cubicBezTo>
                  <a:cubicBezTo>
                    <a:pt x="100193" y="131565"/>
                    <a:pt x="104816" y="135316"/>
                    <a:pt x="108861" y="139548"/>
                  </a:cubicBezTo>
                  <a:lnTo>
                    <a:pt x="217970" y="81940"/>
                  </a:lnTo>
                  <a:cubicBezTo>
                    <a:pt x="216044" y="75881"/>
                    <a:pt x="214889" y="69533"/>
                    <a:pt x="214889" y="63090"/>
                  </a:cubicBezTo>
                  <a:cubicBezTo>
                    <a:pt x="214889" y="28275"/>
                    <a:pt x="243201" y="0"/>
                    <a:pt x="278159" y="0"/>
                  </a:cubicBezTo>
                  <a:close/>
                </a:path>
              </a:pathLst>
            </a:custGeom>
            <a:solidFill>
              <a:schemeClr val="accent1"/>
            </a:solidFill>
            <a:ln w="12700" cap="flat">
              <a:noFill/>
              <a:miter lim="400000"/>
            </a:ln>
            <a:effectLst/>
          </p:spPr>
          <p:txBody>
            <a:bodyPr wrap="square" lIns="91439" tIns="91439" rIns="91439" bIns="91439" numCol="1"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solidFill>
                  <a:schemeClr val="bg1"/>
                </a:solidFill>
              </a:endParaRPr>
            </a:p>
          </p:txBody>
        </p:sp>
      </p:grpSp>
      <p:cxnSp>
        <p:nvCxnSpPr>
          <p:cNvPr id="7" name="直接连接符 6"/>
          <p:cNvCxnSpPr/>
          <p:nvPr/>
        </p:nvCxnSpPr>
        <p:spPr>
          <a:xfrm>
            <a:off x="2527612" y="4757266"/>
            <a:ext cx="425669"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9238720" y="4757266"/>
            <a:ext cx="425669"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7" name="Group 7"/>
          <p:cNvGrpSpPr/>
          <p:nvPr/>
        </p:nvGrpSpPr>
        <p:grpSpPr>
          <a:xfrm>
            <a:off x="7824090" y="712848"/>
            <a:ext cx="1979979" cy="998547"/>
            <a:chOff x="8461576" y="2416658"/>
            <a:chExt cx="1979956" cy="973837"/>
          </a:xfrm>
        </p:grpSpPr>
        <p:sp>
          <p:nvSpPr>
            <p:cNvPr id="39" name="文本框 67"/>
            <p:cNvSpPr txBox="1"/>
            <p:nvPr/>
          </p:nvSpPr>
          <p:spPr>
            <a:xfrm>
              <a:off x="8461576" y="3091380"/>
              <a:ext cx="1979956" cy="29911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1400" b="1" dirty="0">
                  <a:solidFill>
                    <a:schemeClr val="bg1"/>
                  </a:solidFill>
                  <a:latin typeface="思源黑体 CN Normal" panose="020B0400000000000000" pitchFamily="34" charset="-122"/>
                  <a:ea typeface="思源黑体 CN Normal" panose="020B0400000000000000" pitchFamily="34" charset="-122"/>
                </a:rPr>
                <a:t>代码实现</a:t>
              </a:r>
            </a:p>
          </p:txBody>
        </p:sp>
        <p:grpSp>
          <p:nvGrpSpPr>
            <p:cNvPr id="40" name="组合 39"/>
            <p:cNvGrpSpPr/>
            <p:nvPr/>
          </p:nvGrpSpPr>
          <p:grpSpPr>
            <a:xfrm>
              <a:off x="9180396" y="2416658"/>
              <a:ext cx="542092" cy="554556"/>
              <a:chOff x="14196563" y="3461799"/>
              <a:chExt cx="565942" cy="578954"/>
            </a:xfrm>
          </p:grpSpPr>
          <p:sp>
            <p:nvSpPr>
              <p:cNvPr id="41" name="Oval 229"/>
              <p:cNvSpPr/>
              <p:nvPr/>
            </p:nvSpPr>
            <p:spPr>
              <a:xfrm>
                <a:off x="14462165" y="3732992"/>
                <a:ext cx="34741" cy="34741"/>
              </a:xfrm>
              <a:prstGeom prst="ellipse">
                <a:avLst/>
              </a:prstGeom>
              <a:solidFill>
                <a:srgbClr val="FFFFFF"/>
              </a:solidFill>
              <a:ln w="12700" cap="flat">
                <a:noFill/>
                <a:miter lim="400000"/>
              </a:ln>
              <a:effectLst/>
            </p:spPr>
            <p:txBody>
              <a:bodyPr wrap="square" lIns="91439" tIns="91439" rIns="91439" bIns="91439" numCol="1"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42" name="Freeform 230"/>
              <p:cNvSpPr/>
              <p:nvPr/>
            </p:nvSpPr>
            <p:spPr>
              <a:xfrm>
                <a:off x="14196563" y="3461799"/>
                <a:ext cx="565942" cy="57895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589914" h="603477">
                    <a:moveTo>
                      <a:pt x="30159" y="183457"/>
                    </a:moveTo>
                    <a:cubicBezTo>
                      <a:pt x="60317" y="256566"/>
                      <a:pt x="123507" y="315340"/>
                      <a:pt x="126379" y="319641"/>
                    </a:cubicBezTo>
                    <a:lnTo>
                      <a:pt x="140741" y="332543"/>
                    </a:lnTo>
                    <a:lnTo>
                      <a:pt x="153666" y="319641"/>
                    </a:lnTo>
                    <a:cubicBezTo>
                      <a:pt x="155102" y="318207"/>
                      <a:pt x="166591" y="305306"/>
                      <a:pt x="182388" y="288104"/>
                    </a:cubicBezTo>
                    <a:lnTo>
                      <a:pt x="212547" y="329676"/>
                    </a:lnTo>
                    <a:lnTo>
                      <a:pt x="219728" y="329676"/>
                    </a:lnTo>
                    <a:lnTo>
                      <a:pt x="219728" y="309606"/>
                    </a:lnTo>
                    <a:lnTo>
                      <a:pt x="236961" y="344011"/>
                    </a:lnTo>
                    <a:lnTo>
                      <a:pt x="285790" y="354045"/>
                    </a:lnTo>
                    <a:lnTo>
                      <a:pt x="307332" y="376982"/>
                    </a:lnTo>
                    <a:lnTo>
                      <a:pt x="327438" y="382716"/>
                    </a:lnTo>
                    <a:lnTo>
                      <a:pt x="307332" y="424288"/>
                    </a:lnTo>
                    <a:lnTo>
                      <a:pt x="328874" y="462992"/>
                    </a:lnTo>
                    <a:cubicBezTo>
                      <a:pt x="328874" y="462992"/>
                      <a:pt x="343235" y="508865"/>
                      <a:pt x="343235" y="511732"/>
                    </a:cubicBezTo>
                    <a:cubicBezTo>
                      <a:pt x="343235" y="513166"/>
                      <a:pt x="328874" y="566206"/>
                      <a:pt x="328874" y="566206"/>
                    </a:cubicBezTo>
                    <a:lnTo>
                      <a:pt x="331746" y="602044"/>
                    </a:lnTo>
                    <a:cubicBezTo>
                      <a:pt x="320257" y="603477"/>
                      <a:pt x="307332" y="603477"/>
                      <a:pt x="295843" y="603477"/>
                    </a:cubicBezTo>
                    <a:cubicBezTo>
                      <a:pt x="132124" y="603477"/>
                      <a:pt x="0" y="471594"/>
                      <a:pt x="0" y="309606"/>
                    </a:cubicBezTo>
                    <a:cubicBezTo>
                      <a:pt x="0" y="263734"/>
                      <a:pt x="11489" y="220728"/>
                      <a:pt x="30159" y="183457"/>
                    </a:cubicBezTo>
                    <a:close/>
                    <a:moveTo>
                      <a:pt x="360262" y="74486"/>
                    </a:moveTo>
                    <a:lnTo>
                      <a:pt x="387533" y="80219"/>
                    </a:lnTo>
                    <a:lnTo>
                      <a:pt x="411933" y="101717"/>
                    </a:lnTo>
                    <a:lnTo>
                      <a:pt x="419110" y="120349"/>
                    </a:lnTo>
                    <a:lnTo>
                      <a:pt x="423416" y="137547"/>
                    </a:lnTo>
                    <a:lnTo>
                      <a:pt x="460735" y="170511"/>
                    </a:lnTo>
                    <a:lnTo>
                      <a:pt x="470782" y="174811"/>
                    </a:lnTo>
                    <a:lnTo>
                      <a:pt x="483700" y="153313"/>
                    </a:lnTo>
                    <a:lnTo>
                      <a:pt x="531066" y="149013"/>
                    </a:lnTo>
                    <a:lnTo>
                      <a:pt x="539678" y="146146"/>
                    </a:lnTo>
                    <a:cubicBezTo>
                      <a:pt x="571255" y="193442"/>
                      <a:pt x="589914" y="249338"/>
                      <a:pt x="589914" y="309532"/>
                    </a:cubicBezTo>
                    <a:cubicBezTo>
                      <a:pt x="589914" y="448554"/>
                      <a:pt x="493747" y="564644"/>
                      <a:pt x="364568" y="594741"/>
                    </a:cubicBezTo>
                    <a:lnTo>
                      <a:pt x="370309" y="576109"/>
                    </a:lnTo>
                    <a:lnTo>
                      <a:pt x="420545" y="541712"/>
                    </a:lnTo>
                    <a:lnTo>
                      <a:pt x="433463" y="505882"/>
                    </a:lnTo>
                    <a:lnTo>
                      <a:pt x="467911" y="490117"/>
                    </a:lnTo>
                    <a:lnTo>
                      <a:pt x="500924" y="427056"/>
                    </a:lnTo>
                    <a:lnTo>
                      <a:pt x="450687" y="396958"/>
                    </a:lnTo>
                    <a:lnTo>
                      <a:pt x="423416" y="366861"/>
                    </a:lnTo>
                    <a:lnTo>
                      <a:pt x="407627" y="365428"/>
                    </a:lnTo>
                    <a:lnTo>
                      <a:pt x="377486" y="356828"/>
                    </a:lnTo>
                    <a:lnTo>
                      <a:pt x="350214" y="352529"/>
                    </a:lnTo>
                    <a:lnTo>
                      <a:pt x="325814" y="358261"/>
                    </a:lnTo>
                    <a:lnTo>
                      <a:pt x="311460" y="342496"/>
                    </a:lnTo>
                    <a:lnTo>
                      <a:pt x="297107" y="338197"/>
                    </a:lnTo>
                    <a:lnTo>
                      <a:pt x="298543" y="316698"/>
                    </a:lnTo>
                    <a:lnTo>
                      <a:pt x="281319" y="316698"/>
                    </a:lnTo>
                    <a:lnTo>
                      <a:pt x="271271" y="328164"/>
                    </a:lnTo>
                    <a:lnTo>
                      <a:pt x="265530" y="305233"/>
                    </a:lnTo>
                    <a:lnTo>
                      <a:pt x="288495" y="293767"/>
                    </a:lnTo>
                    <a:lnTo>
                      <a:pt x="311460" y="305233"/>
                    </a:lnTo>
                    <a:lnTo>
                      <a:pt x="324378" y="305233"/>
                    </a:lnTo>
                    <a:lnTo>
                      <a:pt x="328684" y="286601"/>
                    </a:lnTo>
                    <a:lnTo>
                      <a:pt x="364568" y="243605"/>
                    </a:lnTo>
                    <a:lnTo>
                      <a:pt x="413369" y="219240"/>
                    </a:lnTo>
                    <a:lnTo>
                      <a:pt x="442075" y="222107"/>
                    </a:lnTo>
                    <a:lnTo>
                      <a:pt x="443511" y="209208"/>
                    </a:lnTo>
                    <a:lnTo>
                      <a:pt x="409063" y="173377"/>
                    </a:lnTo>
                    <a:lnTo>
                      <a:pt x="396145" y="147580"/>
                    </a:lnTo>
                    <a:lnTo>
                      <a:pt x="376050" y="147580"/>
                    </a:lnTo>
                    <a:lnTo>
                      <a:pt x="364568" y="140414"/>
                    </a:lnTo>
                    <a:lnTo>
                      <a:pt x="338732" y="136114"/>
                    </a:lnTo>
                    <a:lnTo>
                      <a:pt x="332990" y="166211"/>
                    </a:lnTo>
                    <a:lnTo>
                      <a:pt x="301413" y="160479"/>
                    </a:lnTo>
                    <a:lnTo>
                      <a:pt x="298543" y="141847"/>
                    </a:lnTo>
                    <a:lnTo>
                      <a:pt x="322943" y="136114"/>
                    </a:lnTo>
                    <a:lnTo>
                      <a:pt x="331555" y="101717"/>
                    </a:lnTo>
                    <a:lnTo>
                      <a:pt x="354520" y="111749"/>
                    </a:lnTo>
                    <a:lnTo>
                      <a:pt x="354520" y="126082"/>
                    </a:lnTo>
                    <a:lnTo>
                      <a:pt x="373180" y="133248"/>
                    </a:lnTo>
                    <a:lnTo>
                      <a:pt x="384662" y="137547"/>
                    </a:lnTo>
                    <a:lnTo>
                      <a:pt x="400451" y="128948"/>
                    </a:lnTo>
                    <a:lnTo>
                      <a:pt x="386098" y="114616"/>
                    </a:lnTo>
                    <a:lnTo>
                      <a:pt x="358826" y="87385"/>
                    </a:lnTo>
                    <a:close/>
                    <a:moveTo>
                      <a:pt x="140724" y="51600"/>
                    </a:moveTo>
                    <a:cubicBezTo>
                      <a:pt x="109172" y="51600"/>
                      <a:pt x="83357" y="77401"/>
                      <a:pt x="83357" y="107501"/>
                    </a:cubicBezTo>
                    <a:cubicBezTo>
                      <a:pt x="83357" y="139034"/>
                      <a:pt x="109172" y="164834"/>
                      <a:pt x="140724" y="164834"/>
                    </a:cubicBezTo>
                    <a:cubicBezTo>
                      <a:pt x="170842" y="164834"/>
                      <a:pt x="196657" y="139034"/>
                      <a:pt x="196657" y="107501"/>
                    </a:cubicBezTo>
                    <a:cubicBezTo>
                      <a:pt x="196657" y="77401"/>
                      <a:pt x="170842" y="51600"/>
                      <a:pt x="140724" y="51600"/>
                    </a:cubicBezTo>
                    <a:close/>
                    <a:moveTo>
                      <a:pt x="337424" y="28762"/>
                    </a:moveTo>
                    <a:lnTo>
                      <a:pt x="307268" y="44527"/>
                    </a:lnTo>
                    <a:lnTo>
                      <a:pt x="290037" y="55992"/>
                    </a:lnTo>
                    <a:lnTo>
                      <a:pt x="302961" y="63158"/>
                    </a:lnTo>
                    <a:lnTo>
                      <a:pt x="328808" y="60292"/>
                    </a:lnTo>
                    <a:lnTo>
                      <a:pt x="357527" y="38794"/>
                    </a:lnTo>
                    <a:close/>
                    <a:moveTo>
                      <a:pt x="295781" y="15863"/>
                    </a:moveTo>
                    <a:cubicBezTo>
                      <a:pt x="340296" y="15863"/>
                      <a:pt x="383375" y="25895"/>
                      <a:pt x="420710" y="44527"/>
                    </a:cubicBezTo>
                    <a:lnTo>
                      <a:pt x="410658" y="45960"/>
                    </a:lnTo>
                    <a:lnTo>
                      <a:pt x="381939" y="41660"/>
                    </a:lnTo>
                    <a:lnTo>
                      <a:pt x="360399" y="54559"/>
                    </a:lnTo>
                    <a:lnTo>
                      <a:pt x="346040" y="70324"/>
                    </a:lnTo>
                    <a:lnTo>
                      <a:pt x="294345" y="76057"/>
                    </a:lnTo>
                    <a:lnTo>
                      <a:pt x="271369" y="71757"/>
                    </a:lnTo>
                    <a:lnTo>
                      <a:pt x="265625" y="83223"/>
                    </a:lnTo>
                    <a:cubicBezTo>
                      <a:pt x="261317" y="60292"/>
                      <a:pt x="249830" y="38794"/>
                      <a:pt x="234034" y="21596"/>
                    </a:cubicBezTo>
                    <a:cubicBezTo>
                      <a:pt x="254138" y="18729"/>
                      <a:pt x="274241" y="15863"/>
                      <a:pt x="295781" y="15863"/>
                    </a:cubicBezTo>
                    <a:close/>
                    <a:moveTo>
                      <a:pt x="140724" y="0"/>
                    </a:moveTo>
                    <a:cubicBezTo>
                      <a:pt x="199526" y="0"/>
                      <a:pt x="248288" y="48734"/>
                      <a:pt x="248288" y="107501"/>
                    </a:cubicBezTo>
                    <a:cubicBezTo>
                      <a:pt x="248288" y="197801"/>
                      <a:pt x="140724" y="305302"/>
                      <a:pt x="140724" y="305302"/>
                    </a:cubicBezTo>
                    <a:cubicBezTo>
                      <a:pt x="140724" y="305302"/>
                      <a:pt x="31726" y="203535"/>
                      <a:pt x="31726" y="107501"/>
                    </a:cubicBezTo>
                    <a:cubicBezTo>
                      <a:pt x="31726" y="48734"/>
                      <a:pt x="80488" y="0"/>
                      <a:pt x="140724" y="0"/>
                    </a:cubicBezTo>
                    <a:close/>
                  </a:path>
                </a:pathLst>
              </a:custGeom>
              <a:solidFill>
                <a:srgbClr val="FFFFFF"/>
              </a:solidFill>
              <a:ln w="12700" cap="flat">
                <a:noFill/>
                <a:miter lim="400000"/>
              </a:ln>
              <a:effectLst/>
            </p:spPr>
            <p:txBody>
              <a:bodyPr wrap="square" lIns="91439" tIns="91439" rIns="91439" bIns="91439" numCol="1"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grpSp>
      </p:grpSp>
      <p:grpSp>
        <p:nvGrpSpPr>
          <p:cNvPr id="23" name="组合 22"/>
          <p:cNvGrpSpPr/>
          <p:nvPr/>
        </p:nvGrpSpPr>
        <p:grpSpPr>
          <a:xfrm>
            <a:off x="4690163" y="406143"/>
            <a:ext cx="3570339" cy="829490"/>
            <a:chOff x="4690163" y="406143"/>
            <a:chExt cx="3570339" cy="829490"/>
          </a:xfrm>
        </p:grpSpPr>
        <p:sp>
          <p:nvSpPr>
            <p:cNvPr id="24" name="文本框 23"/>
            <p:cNvSpPr txBox="1"/>
            <p:nvPr/>
          </p:nvSpPr>
          <p:spPr>
            <a:xfrm>
              <a:off x="4690163" y="590473"/>
              <a:ext cx="3570339" cy="645160"/>
            </a:xfrm>
            <a:prstGeom prst="rect">
              <a:avLst/>
            </a:prstGeom>
            <a:noFill/>
          </p:spPr>
          <p:txBody>
            <a:bodyPr wrap="square" rtlCol="0">
              <a:spAutoFit/>
            </a:bodyPr>
            <a:lstStyle/>
            <a:p>
              <a:pPr algn="ctr"/>
              <a:r>
                <a:rPr lang="zh-CN" altLang="en-US" sz="3600" dirty="0">
                  <a:solidFill>
                    <a:schemeClr val="bg1"/>
                  </a:solidFill>
                </a:rPr>
                <a:t>回溯法</a:t>
              </a:r>
            </a:p>
          </p:txBody>
        </p:sp>
        <p:sp>
          <p:nvSpPr>
            <p:cNvPr id="25" name="文本框 24"/>
            <p:cNvSpPr txBox="1"/>
            <p:nvPr/>
          </p:nvSpPr>
          <p:spPr>
            <a:xfrm>
              <a:off x="4690163" y="406143"/>
              <a:ext cx="3570339" cy="306705"/>
            </a:xfrm>
            <a:prstGeom prst="rect">
              <a:avLst/>
            </a:prstGeom>
            <a:noFill/>
          </p:spPr>
          <p:txBody>
            <a:bodyPr wrap="square" rtlCol="0">
              <a:spAutoFit/>
            </a:bodyPr>
            <a:lstStyle/>
            <a:p>
              <a:pPr algn="ctr"/>
              <a:endParaRPr lang="zh-CN" altLang="en-US" sz="1400" dirty="0">
                <a:solidFill>
                  <a:schemeClr val="accent1"/>
                </a:solidFill>
              </a:endParaRPr>
            </a:p>
          </p:txBody>
        </p:sp>
      </p:grpSp>
      <p:pic>
        <p:nvPicPr>
          <p:cNvPr id="3074" name="Picture 2">
            <a:extLst>
              <a:ext uri="{FF2B5EF4-FFF2-40B4-BE49-F238E27FC236}">
                <a16:creationId xmlns:a16="http://schemas.microsoft.com/office/drawing/2014/main" id="{3643E50E-E7B7-4075-A08D-EE196FFE02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1163" y="1904409"/>
            <a:ext cx="6644364" cy="45956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1+#ppt_w/2"/>
                                          </p:val>
                                        </p:tav>
                                        <p:tav tm="100000">
                                          <p:val>
                                            <p:strVal val="#ppt_x"/>
                                          </p:val>
                                        </p:tav>
                                      </p:tavLst>
                                    </p:anim>
                                    <p:anim calcmode="lin" valueType="num">
                                      <p:cBhvr additive="base">
                                        <p:cTn id="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0"/>
                                        </p:tgtEl>
                                        <p:attrNameLst>
                                          <p:attrName>style.visibility</p:attrName>
                                        </p:attrNameLst>
                                      </p:cBhvr>
                                      <p:to>
                                        <p:strVal val="visible"/>
                                      </p:to>
                                    </p:set>
                                    <p:anim calcmode="lin" valueType="num">
                                      <p:cBhvr additive="base">
                                        <p:cTn id="17" dur="500" fill="hold"/>
                                        <p:tgtEl>
                                          <p:spTgt spid="70"/>
                                        </p:tgtEl>
                                        <p:attrNameLst>
                                          <p:attrName>ppt_x</p:attrName>
                                        </p:attrNameLst>
                                      </p:cBhvr>
                                      <p:tavLst>
                                        <p:tav tm="0">
                                          <p:val>
                                            <p:strVal val="#ppt_x"/>
                                          </p:val>
                                        </p:tav>
                                        <p:tav tm="100000">
                                          <p:val>
                                            <p:strVal val="#ppt_x"/>
                                          </p:val>
                                        </p:tav>
                                      </p:tavLst>
                                    </p:anim>
                                    <p:anim calcmode="lin" valueType="num">
                                      <p:cBhvr additive="base">
                                        <p:cTn id="18" dur="500" fill="hold"/>
                                        <p:tgtEl>
                                          <p:spTgt spid="70"/>
                                        </p:tgtEl>
                                        <p:attrNameLst>
                                          <p:attrName>ppt_y</p:attrName>
                                        </p:attrNameLst>
                                      </p:cBhvr>
                                      <p:tavLst>
                                        <p:tav tm="0">
                                          <p:val>
                                            <p:strVal val="1+#ppt_h/2"/>
                                          </p:val>
                                        </p:tav>
                                        <p:tav tm="100000">
                                          <p:val>
                                            <p:strVal val="#ppt_y"/>
                                          </p:val>
                                        </p:tav>
                                      </p:tavLst>
                                    </p:anim>
                                  </p:childTnLst>
                                </p:cTn>
                              </p:par>
                              <p:par>
                                <p:cTn id="19" presetID="2" presetClass="entr" presetSubtype="1"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750" fill="hold"/>
                                        <p:tgtEl>
                                          <p:spTgt spid="26"/>
                                        </p:tgtEl>
                                        <p:attrNameLst>
                                          <p:attrName>ppt_x</p:attrName>
                                        </p:attrNameLst>
                                      </p:cBhvr>
                                      <p:tavLst>
                                        <p:tav tm="0">
                                          <p:val>
                                            <p:strVal val="#ppt_x"/>
                                          </p:val>
                                        </p:tav>
                                        <p:tav tm="100000">
                                          <p:val>
                                            <p:strVal val="#ppt_x"/>
                                          </p:val>
                                        </p:tav>
                                      </p:tavLst>
                                    </p:anim>
                                    <p:anim calcmode="lin" valueType="num">
                                      <p:cBhvr additive="base">
                                        <p:cTn id="22" dur="750" fill="hold"/>
                                        <p:tgtEl>
                                          <p:spTgt spid="26"/>
                                        </p:tgtEl>
                                        <p:attrNameLst>
                                          <p:attrName>ppt_y</p:attrName>
                                        </p:attrNameLst>
                                      </p:cBhvr>
                                      <p:tavLst>
                                        <p:tav tm="0">
                                          <p:val>
                                            <p:strVal val="0-#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anim calcmode="lin" valueType="num">
                                      <p:cBhvr additive="base">
                                        <p:cTn id="25" dur="750" fill="hold"/>
                                        <p:tgtEl>
                                          <p:spTgt spid="37"/>
                                        </p:tgtEl>
                                        <p:attrNameLst>
                                          <p:attrName>ppt_x</p:attrName>
                                        </p:attrNameLst>
                                      </p:cBhvr>
                                      <p:tavLst>
                                        <p:tav tm="0">
                                          <p:val>
                                            <p:strVal val="#ppt_x"/>
                                          </p:val>
                                        </p:tav>
                                        <p:tav tm="100000">
                                          <p:val>
                                            <p:strVal val="#ppt_x"/>
                                          </p:val>
                                        </p:tav>
                                      </p:tavLst>
                                    </p:anim>
                                    <p:anim calcmode="lin" valueType="num">
                                      <p:cBhvr additive="base">
                                        <p:cTn id="26" dur="75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7" name="组合 146"/>
          <p:cNvGrpSpPr/>
          <p:nvPr/>
        </p:nvGrpSpPr>
        <p:grpSpPr>
          <a:xfrm>
            <a:off x="1279331" y="2134988"/>
            <a:ext cx="4415976" cy="1516863"/>
            <a:chOff x="1663412" y="1910109"/>
            <a:chExt cx="4146260" cy="1424217"/>
          </a:xfrm>
        </p:grpSpPr>
        <p:grpSp>
          <p:nvGrpSpPr>
            <p:cNvPr id="172" name="组合 171"/>
            <p:cNvGrpSpPr/>
            <p:nvPr/>
          </p:nvGrpSpPr>
          <p:grpSpPr>
            <a:xfrm>
              <a:off x="1663412" y="1910109"/>
              <a:ext cx="4146260" cy="1424217"/>
              <a:chOff x="1247776" y="1782032"/>
              <a:chExt cx="5845614" cy="2007939"/>
            </a:xfrm>
          </p:grpSpPr>
          <p:sp>
            <p:nvSpPr>
              <p:cNvPr id="175" name="矩形 174"/>
              <p:cNvSpPr/>
              <p:nvPr/>
            </p:nvSpPr>
            <p:spPr>
              <a:xfrm>
                <a:off x="2129369" y="1782032"/>
                <a:ext cx="4964021" cy="88159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2800" dirty="0">
                    <a:latin typeface="思源黑体" panose="020B0400000000000000" pitchFamily="34" charset="-122"/>
                    <a:ea typeface="思源黑体" panose="020B0400000000000000" pitchFamily="34" charset="-122"/>
                    <a:sym typeface="思源黑体" panose="020B0400000000000000" pitchFamily="34" charset="-122"/>
                  </a:rPr>
                  <a:t>思路</a:t>
                </a:r>
              </a:p>
            </p:txBody>
          </p:sp>
          <p:sp>
            <p:nvSpPr>
              <p:cNvPr id="176" name="矩形 175"/>
              <p:cNvSpPr/>
              <p:nvPr/>
            </p:nvSpPr>
            <p:spPr>
              <a:xfrm>
                <a:off x="1247776" y="1782032"/>
                <a:ext cx="881596" cy="8815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7" name="Oval 4"/>
              <p:cNvSpPr/>
              <p:nvPr/>
            </p:nvSpPr>
            <p:spPr>
              <a:xfrm>
                <a:off x="1434048" y="1968687"/>
                <a:ext cx="509052" cy="508285"/>
              </a:xfrm>
              <a:custGeom>
                <a:avLst/>
                <a:gdLst>
                  <a:gd name="connsiteX0" fmla="*/ 374702 w 609191"/>
                  <a:gd name="connsiteY0" fmla="*/ 366164 h 608274"/>
                  <a:gd name="connsiteX1" fmla="*/ 520208 w 609191"/>
                  <a:gd name="connsiteY1" fmla="*/ 366164 h 608274"/>
                  <a:gd name="connsiteX2" fmla="*/ 520208 w 609191"/>
                  <a:gd name="connsiteY2" fmla="*/ 403846 h 608274"/>
                  <a:gd name="connsiteX3" fmla="*/ 374702 w 609191"/>
                  <a:gd name="connsiteY3" fmla="*/ 403846 h 608274"/>
                  <a:gd name="connsiteX4" fmla="*/ 88912 w 609191"/>
                  <a:gd name="connsiteY4" fmla="*/ 366164 h 608274"/>
                  <a:gd name="connsiteX5" fmla="*/ 234488 w 609191"/>
                  <a:gd name="connsiteY5" fmla="*/ 366164 h 608274"/>
                  <a:gd name="connsiteX6" fmla="*/ 234488 w 609191"/>
                  <a:gd name="connsiteY6" fmla="*/ 403846 h 608274"/>
                  <a:gd name="connsiteX7" fmla="*/ 88912 w 609191"/>
                  <a:gd name="connsiteY7" fmla="*/ 403846 h 608274"/>
                  <a:gd name="connsiteX8" fmla="*/ 374702 w 609191"/>
                  <a:gd name="connsiteY8" fmla="*/ 274641 h 608274"/>
                  <a:gd name="connsiteX9" fmla="*/ 520208 w 609191"/>
                  <a:gd name="connsiteY9" fmla="*/ 274641 h 608274"/>
                  <a:gd name="connsiteX10" fmla="*/ 520208 w 609191"/>
                  <a:gd name="connsiteY10" fmla="*/ 312323 h 608274"/>
                  <a:gd name="connsiteX11" fmla="*/ 374702 w 609191"/>
                  <a:gd name="connsiteY11" fmla="*/ 312323 h 608274"/>
                  <a:gd name="connsiteX12" fmla="*/ 88912 w 609191"/>
                  <a:gd name="connsiteY12" fmla="*/ 274641 h 608274"/>
                  <a:gd name="connsiteX13" fmla="*/ 234488 w 609191"/>
                  <a:gd name="connsiteY13" fmla="*/ 274641 h 608274"/>
                  <a:gd name="connsiteX14" fmla="*/ 234488 w 609191"/>
                  <a:gd name="connsiteY14" fmla="*/ 312323 h 608274"/>
                  <a:gd name="connsiteX15" fmla="*/ 88912 w 609191"/>
                  <a:gd name="connsiteY15" fmla="*/ 312323 h 608274"/>
                  <a:gd name="connsiteX16" fmla="*/ 88912 w 609191"/>
                  <a:gd name="connsiteY16" fmla="*/ 183117 h 608274"/>
                  <a:gd name="connsiteX17" fmla="*/ 234488 w 609191"/>
                  <a:gd name="connsiteY17" fmla="*/ 183117 h 608274"/>
                  <a:gd name="connsiteX18" fmla="*/ 234488 w 609191"/>
                  <a:gd name="connsiteY18" fmla="*/ 220799 h 608274"/>
                  <a:gd name="connsiteX19" fmla="*/ 88912 w 609191"/>
                  <a:gd name="connsiteY19" fmla="*/ 220799 h 608274"/>
                  <a:gd name="connsiteX20" fmla="*/ 374702 w 609191"/>
                  <a:gd name="connsiteY20" fmla="*/ 183117 h 608274"/>
                  <a:gd name="connsiteX21" fmla="*/ 520208 w 609191"/>
                  <a:gd name="connsiteY21" fmla="*/ 183117 h 608274"/>
                  <a:gd name="connsiteX22" fmla="*/ 520208 w 609191"/>
                  <a:gd name="connsiteY22" fmla="*/ 220799 h 608274"/>
                  <a:gd name="connsiteX23" fmla="*/ 374702 w 609191"/>
                  <a:gd name="connsiteY23" fmla="*/ 220799 h 608274"/>
                  <a:gd name="connsiteX24" fmla="*/ 323389 w 609191"/>
                  <a:gd name="connsiteY24" fmla="*/ 129142 h 608274"/>
                  <a:gd name="connsiteX25" fmla="*/ 323389 w 609191"/>
                  <a:gd name="connsiteY25" fmla="*/ 570651 h 608274"/>
                  <a:gd name="connsiteX26" fmla="*/ 428610 w 609191"/>
                  <a:gd name="connsiteY26" fmla="*/ 570651 h 608274"/>
                  <a:gd name="connsiteX27" fmla="*/ 428610 w 609191"/>
                  <a:gd name="connsiteY27" fmla="*/ 502741 h 608274"/>
                  <a:gd name="connsiteX28" fmla="*/ 466290 w 609191"/>
                  <a:gd name="connsiteY28" fmla="*/ 502741 h 608274"/>
                  <a:gd name="connsiteX29" fmla="*/ 466290 w 609191"/>
                  <a:gd name="connsiteY29" fmla="*/ 570651 h 608274"/>
                  <a:gd name="connsiteX30" fmla="*/ 571511 w 609191"/>
                  <a:gd name="connsiteY30" fmla="*/ 570651 h 608274"/>
                  <a:gd name="connsiteX31" fmla="*/ 571511 w 609191"/>
                  <a:gd name="connsiteY31" fmla="*/ 129142 h 608274"/>
                  <a:gd name="connsiteX32" fmla="*/ 88912 w 609191"/>
                  <a:gd name="connsiteY32" fmla="*/ 91523 h 608274"/>
                  <a:gd name="connsiteX33" fmla="*/ 234488 w 609191"/>
                  <a:gd name="connsiteY33" fmla="*/ 91523 h 608274"/>
                  <a:gd name="connsiteX34" fmla="*/ 234488 w 609191"/>
                  <a:gd name="connsiteY34" fmla="*/ 129134 h 608274"/>
                  <a:gd name="connsiteX35" fmla="*/ 88912 w 609191"/>
                  <a:gd name="connsiteY35" fmla="*/ 129134 h 608274"/>
                  <a:gd name="connsiteX36" fmla="*/ 37680 w 609191"/>
                  <a:gd name="connsiteY36" fmla="*/ 37623 h 608274"/>
                  <a:gd name="connsiteX37" fmla="*/ 37680 w 609191"/>
                  <a:gd name="connsiteY37" fmla="*/ 570651 h 608274"/>
                  <a:gd name="connsiteX38" fmla="*/ 142902 w 609191"/>
                  <a:gd name="connsiteY38" fmla="*/ 570651 h 608274"/>
                  <a:gd name="connsiteX39" fmla="*/ 142902 w 609191"/>
                  <a:gd name="connsiteY39" fmla="*/ 502741 h 608274"/>
                  <a:gd name="connsiteX40" fmla="*/ 180582 w 609191"/>
                  <a:gd name="connsiteY40" fmla="*/ 502741 h 608274"/>
                  <a:gd name="connsiteX41" fmla="*/ 180582 w 609191"/>
                  <a:gd name="connsiteY41" fmla="*/ 570651 h 608274"/>
                  <a:gd name="connsiteX42" fmla="*/ 285709 w 609191"/>
                  <a:gd name="connsiteY42" fmla="*/ 570651 h 608274"/>
                  <a:gd name="connsiteX43" fmla="*/ 285709 w 609191"/>
                  <a:gd name="connsiteY43" fmla="*/ 37623 h 608274"/>
                  <a:gd name="connsiteX44" fmla="*/ 0 w 609191"/>
                  <a:gd name="connsiteY44" fmla="*/ 0 h 608274"/>
                  <a:gd name="connsiteX45" fmla="*/ 323389 w 609191"/>
                  <a:gd name="connsiteY45" fmla="*/ 0 h 608274"/>
                  <a:gd name="connsiteX46" fmla="*/ 323389 w 609191"/>
                  <a:gd name="connsiteY46" fmla="*/ 91519 h 608274"/>
                  <a:gd name="connsiteX47" fmla="*/ 609191 w 609191"/>
                  <a:gd name="connsiteY47" fmla="*/ 91519 h 608274"/>
                  <a:gd name="connsiteX48" fmla="*/ 609191 w 609191"/>
                  <a:gd name="connsiteY48" fmla="*/ 608274 h 608274"/>
                  <a:gd name="connsiteX49" fmla="*/ 0 w 609191"/>
                  <a:gd name="connsiteY49" fmla="*/ 608274 h 60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9191" h="608274">
                    <a:moveTo>
                      <a:pt x="374702" y="366164"/>
                    </a:moveTo>
                    <a:lnTo>
                      <a:pt x="520208" y="366164"/>
                    </a:lnTo>
                    <a:lnTo>
                      <a:pt x="520208" y="403846"/>
                    </a:lnTo>
                    <a:lnTo>
                      <a:pt x="374702" y="403846"/>
                    </a:lnTo>
                    <a:close/>
                    <a:moveTo>
                      <a:pt x="88912" y="366164"/>
                    </a:moveTo>
                    <a:lnTo>
                      <a:pt x="234488" y="366164"/>
                    </a:lnTo>
                    <a:lnTo>
                      <a:pt x="234488" y="403846"/>
                    </a:lnTo>
                    <a:lnTo>
                      <a:pt x="88912" y="403846"/>
                    </a:lnTo>
                    <a:close/>
                    <a:moveTo>
                      <a:pt x="374702" y="274641"/>
                    </a:moveTo>
                    <a:lnTo>
                      <a:pt x="520208" y="274641"/>
                    </a:lnTo>
                    <a:lnTo>
                      <a:pt x="520208" y="312323"/>
                    </a:lnTo>
                    <a:lnTo>
                      <a:pt x="374702" y="312323"/>
                    </a:lnTo>
                    <a:close/>
                    <a:moveTo>
                      <a:pt x="88912" y="274641"/>
                    </a:moveTo>
                    <a:lnTo>
                      <a:pt x="234488" y="274641"/>
                    </a:lnTo>
                    <a:lnTo>
                      <a:pt x="234488" y="312323"/>
                    </a:lnTo>
                    <a:lnTo>
                      <a:pt x="88912" y="312323"/>
                    </a:lnTo>
                    <a:close/>
                    <a:moveTo>
                      <a:pt x="88912" y="183117"/>
                    </a:moveTo>
                    <a:lnTo>
                      <a:pt x="234488" y="183117"/>
                    </a:lnTo>
                    <a:lnTo>
                      <a:pt x="234488" y="220799"/>
                    </a:lnTo>
                    <a:lnTo>
                      <a:pt x="88912" y="220799"/>
                    </a:lnTo>
                    <a:close/>
                    <a:moveTo>
                      <a:pt x="374702" y="183117"/>
                    </a:moveTo>
                    <a:lnTo>
                      <a:pt x="520208" y="183117"/>
                    </a:lnTo>
                    <a:lnTo>
                      <a:pt x="520208" y="220799"/>
                    </a:lnTo>
                    <a:lnTo>
                      <a:pt x="374702" y="220799"/>
                    </a:lnTo>
                    <a:close/>
                    <a:moveTo>
                      <a:pt x="323389" y="129142"/>
                    </a:moveTo>
                    <a:lnTo>
                      <a:pt x="323389" y="570651"/>
                    </a:lnTo>
                    <a:lnTo>
                      <a:pt x="428610" y="570651"/>
                    </a:lnTo>
                    <a:lnTo>
                      <a:pt x="428610" y="502741"/>
                    </a:lnTo>
                    <a:lnTo>
                      <a:pt x="466290" y="502741"/>
                    </a:lnTo>
                    <a:lnTo>
                      <a:pt x="466290" y="570651"/>
                    </a:lnTo>
                    <a:lnTo>
                      <a:pt x="571511" y="570651"/>
                    </a:lnTo>
                    <a:lnTo>
                      <a:pt x="571511" y="129142"/>
                    </a:lnTo>
                    <a:close/>
                    <a:moveTo>
                      <a:pt x="88912" y="91523"/>
                    </a:moveTo>
                    <a:lnTo>
                      <a:pt x="234488" y="91523"/>
                    </a:lnTo>
                    <a:lnTo>
                      <a:pt x="234488" y="129134"/>
                    </a:lnTo>
                    <a:lnTo>
                      <a:pt x="88912" y="129134"/>
                    </a:lnTo>
                    <a:close/>
                    <a:moveTo>
                      <a:pt x="37680" y="37623"/>
                    </a:moveTo>
                    <a:lnTo>
                      <a:pt x="37680" y="570651"/>
                    </a:lnTo>
                    <a:lnTo>
                      <a:pt x="142902" y="570651"/>
                    </a:lnTo>
                    <a:lnTo>
                      <a:pt x="142902" y="502741"/>
                    </a:lnTo>
                    <a:lnTo>
                      <a:pt x="180582" y="502741"/>
                    </a:lnTo>
                    <a:lnTo>
                      <a:pt x="180582" y="570651"/>
                    </a:lnTo>
                    <a:lnTo>
                      <a:pt x="285709" y="570651"/>
                    </a:lnTo>
                    <a:lnTo>
                      <a:pt x="285709" y="37623"/>
                    </a:lnTo>
                    <a:close/>
                    <a:moveTo>
                      <a:pt x="0" y="0"/>
                    </a:moveTo>
                    <a:lnTo>
                      <a:pt x="323389" y="0"/>
                    </a:lnTo>
                    <a:lnTo>
                      <a:pt x="323389" y="91519"/>
                    </a:lnTo>
                    <a:lnTo>
                      <a:pt x="609191" y="91519"/>
                    </a:lnTo>
                    <a:lnTo>
                      <a:pt x="609191" y="608274"/>
                    </a:lnTo>
                    <a:lnTo>
                      <a:pt x="0" y="6082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8" name="矩形 177"/>
              <p:cNvSpPr/>
              <p:nvPr/>
            </p:nvSpPr>
            <p:spPr>
              <a:xfrm>
                <a:off x="2129371" y="1782035"/>
                <a:ext cx="4964019" cy="2007936"/>
              </a:xfrm>
              <a:prstGeom prst="rect">
                <a:avLst/>
              </a:prstGeom>
              <a:noFill/>
              <a:ln w="12700">
                <a:solidFill>
                  <a:schemeClr val="bg1">
                    <a:lumMod val="85000"/>
                  </a:schemeClr>
                </a:solidFill>
              </a:ln>
              <a:effectLst/>
            </p:spPr>
            <p:txBody>
              <a:bodyPr wrap="square" lIns="91440" tIns="45720" rIns="91440" bIns="45720" anchor="ct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412750" fontAlgn="base" hangingPunct="0">
                  <a:spcBef>
                    <a:spcPct val="0"/>
                  </a:spcBef>
                  <a:spcAft>
                    <a:spcPct val="0"/>
                  </a:spcAft>
                </a:pPr>
                <a:endParaRPr lang="zh-CN" altLang="en-US" sz="1600">
                  <a:solidFill>
                    <a:srgbClr val="000000"/>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sp>
          <p:nvSpPr>
            <p:cNvPr id="174" name="文本框 8"/>
            <p:cNvSpPr txBox="1"/>
            <p:nvPr/>
          </p:nvSpPr>
          <p:spPr bwMode="auto">
            <a:xfrm>
              <a:off x="2457351" y="2693403"/>
              <a:ext cx="3047522" cy="433468"/>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fontAlgn="auto" hangingPunct="1">
                <a:spcBef>
                  <a:spcPts val="0"/>
                </a:spcBef>
                <a:spcAft>
                  <a:spcPts val="0"/>
                </a:spcAft>
                <a:defRPr/>
              </a:pPr>
              <a:r>
                <a:rPr lang="zh-CN" altLang="en-US"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对解空间树进行深度优先遍历，尽可能的尝试所有的可能</a:t>
              </a:r>
              <a:endParaRPr lang="en-US" altLang="zh-CN"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grpSp>
        <p:nvGrpSpPr>
          <p:cNvPr id="148" name="组合 147"/>
          <p:cNvGrpSpPr/>
          <p:nvPr/>
        </p:nvGrpSpPr>
        <p:grpSpPr>
          <a:xfrm>
            <a:off x="6497327" y="2135623"/>
            <a:ext cx="4415976" cy="1516863"/>
            <a:chOff x="1663412" y="1910109"/>
            <a:chExt cx="4146260" cy="1424217"/>
          </a:xfrm>
        </p:grpSpPr>
        <p:grpSp>
          <p:nvGrpSpPr>
            <p:cNvPr id="165" name="组合 164"/>
            <p:cNvGrpSpPr/>
            <p:nvPr/>
          </p:nvGrpSpPr>
          <p:grpSpPr>
            <a:xfrm>
              <a:off x="1663412" y="1910109"/>
              <a:ext cx="4146260" cy="1424217"/>
              <a:chOff x="1247776" y="1782032"/>
              <a:chExt cx="5845614" cy="2007939"/>
            </a:xfrm>
          </p:grpSpPr>
          <p:sp>
            <p:nvSpPr>
              <p:cNvPr id="168" name="矩形 167"/>
              <p:cNvSpPr/>
              <p:nvPr/>
            </p:nvSpPr>
            <p:spPr>
              <a:xfrm>
                <a:off x="2129369" y="1782032"/>
                <a:ext cx="4964021" cy="8815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9" name="矩形 168"/>
              <p:cNvSpPr/>
              <p:nvPr/>
            </p:nvSpPr>
            <p:spPr>
              <a:xfrm>
                <a:off x="1247776" y="1782032"/>
                <a:ext cx="881596" cy="8815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0" name="Oval 103"/>
              <p:cNvSpPr/>
              <p:nvPr/>
            </p:nvSpPr>
            <p:spPr>
              <a:xfrm>
                <a:off x="1434048" y="1974740"/>
                <a:ext cx="509052" cy="496179"/>
              </a:xfrm>
              <a:custGeom>
                <a:avLst/>
                <a:gdLst>
                  <a:gd name="T0" fmla="*/ 472622 w 604011"/>
                  <a:gd name="T1" fmla="*/ 472622 w 604011"/>
                  <a:gd name="T2" fmla="*/ 472622 w 604011"/>
                  <a:gd name="T3" fmla="*/ 472622 w 604011"/>
                  <a:gd name="T4" fmla="*/ 472622 w 604011"/>
                  <a:gd name="T5" fmla="*/ 472622 w 604011"/>
                  <a:gd name="T6" fmla="*/ 472622 w 604011"/>
                  <a:gd name="T7" fmla="*/ 472622 w 604011"/>
                  <a:gd name="T8" fmla="*/ 472622 w 604011"/>
                  <a:gd name="T9" fmla="*/ 472622 w 604011"/>
                  <a:gd name="T10" fmla="*/ 472622 w 604011"/>
                  <a:gd name="T11" fmla="*/ 472622 w 604011"/>
                  <a:gd name="T12" fmla="*/ 472622 w 604011"/>
                  <a:gd name="T13" fmla="*/ 472622 w 604011"/>
                  <a:gd name="T14" fmla="*/ 472622 w 604011"/>
                  <a:gd name="T15" fmla="*/ 472622 w 604011"/>
                  <a:gd name="T16" fmla="*/ 472622 w 604011"/>
                  <a:gd name="T17" fmla="*/ 472622 w 604011"/>
                  <a:gd name="T18" fmla="*/ 472622 w 604011"/>
                  <a:gd name="T19" fmla="*/ 472622 w 604011"/>
                  <a:gd name="T20" fmla="*/ 472622 w 604011"/>
                  <a:gd name="T21" fmla="*/ 472622 w 604011"/>
                  <a:gd name="T22" fmla="*/ 472622 w 604011"/>
                  <a:gd name="T23" fmla="*/ 472622 w 604011"/>
                  <a:gd name="T24" fmla="*/ 472622 w 604011"/>
                  <a:gd name="T25" fmla="*/ 472622 w 604011"/>
                  <a:gd name="T26" fmla="*/ 472622 w 604011"/>
                  <a:gd name="T27" fmla="*/ 472622 w 604011"/>
                  <a:gd name="T28" fmla="*/ 472622 w 604011"/>
                  <a:gd name="T29" fmla="*/ 472622 w 604011"/>
                  <a:gd name="T30" fmla="*/ 472622 w 604011"/>
                  <a:gd name="T31" fmla="*/ 472622 w 604011"/>
                  <a:gd name="T32" fmla="*/ 472622 w 604011"/>
                  <a:gd name="T33" fmla="*/ 472622 w 604011"/>
                  <a:gd name="T34" fmla="*/ 472622 w 604011"/>
                  <a:gd name="T35" fmla="*/ 472622 w 604011"/>
                  <a:gd name="T36" fmla="*/ 472622 w 604011"/>
                  <a:gd name="T37" fmla="*/ 472622 w 604011"/>
                  <a:gd name="T38" fmla="*/ 472622 w 604011"/>
                  <a:gd name="T39" fmla="*/ 472622 w 604011"/>
                  <a:gd name="T40" fmla="*/ 472622 w 604011"/>
                  <a:gd name="T41" fmla="*/ 472622 w 604011"/>
                  <a:gd name="T42" fmla="*/ 472622 w 604011"/>
                  <a:gd name="T43" fmla="*/ 472622 w 604011"/>
                  <a:gd name="T44" fmla="*/ 472622 w 604011"/>
                  <a:gd name="T45" fmla="*/ 472622 w 604011"/>
                  <a:gd name="T46" fmla="*/ 472622 w 604011"/>
                  <a:gd name="T47" fmla="*/ 472622 w 604011"/>
                  <a:gd name="T48" fmla="*/ 472622 w 604011"/>
                  <a:gd name="T49" fmla="*/ 472622 w 604011"/>
                  <a:gd name="T50" fmla="*/ 472622 w 604011"/>
                  <a:gd name="T51" fmla="*/ 472622 w 604011"/>
                  <a:gd name="T52" fmla="*/ 472622 w 604011"/>
                  <a:gd name="T53" fmla="*/ 472622 w 604011"/>
                  <a:gd name="T54" fmla="*/ 472622 w 604011"/>
                  <a:gd name="T55" fmla="*/ 472622 w 604011"/>
                  <a:gd name="T56" fmla="*/ 472622 w 604011"/>
                  <a:gd name="T57" fmla="*/ 472622 w 604011"/>
                  <a:gd name="T58" fmla="*/ 472622 w 604011"/>
                  <a:gd name="T59" fmla="*/ 472622 w 604011"/>
                  <a:gd name="T60" fmla="*/ 472622 w 604011"/>
                  <a:gd name="T61" fmla="*/ 472622 w 604011"/>
                  <a:gd name="T62" fmla="*/ 472622 w 604011"/>
                  <a:gd name="T63" fmla="*/ 472622 w 604011"/>
                  <a:gd name="T64" fmla="*/ 472622 w 604011"/>
                  <a:gd name="T65" fmla="*/ 472622 w 604011"/>
                  <a:gd name="T66" fmla="*/ 472622 w 604011"/>
                  <a:gd name="T67" fmla="*/ 472622 w 604011"/>
                  <a:gd name="T68" fmla="*/ 472622 w 604011"/>
                  <a:gd name="T69" fmla="*/ 472622 w 604011"/>
                  <a:gd name="T70" fmla="*/ 472622 w 604011"/>
                  <a:gd name="T71" fmla="*/ 472622 w 604011"/>
                  <a:gd name="T72" fmla="*/ 472622 w 604011"/>
                  <a:gd name="T73" fmla="*/ 472622 w 604011"/>
                  <a:gd name="T74" fmla="*/ 472622 w 604011"/>
                  <a:gd name="T75" fmla="*/ 472622 w 604011"/>
                  <a:gd name="T76" fmla="*/ 472622 w 604011"/>
                  <a:gd name="T77" fmla="*/ 472622 w 604011"/>
                  <a:gd name="T78" fmla="*/ 472622 w 604011"/>
                  <a:gd name="T79" fmla="*/ 472622 w 604011"/>
                  <a:gd name="T80" fmla="*/ 472622 w 604011"/>
                  <a:gd name="T81" fmla="*/ 472622 w 604011"/>
                  <a:gd name="T82" fmla="*/ 472622 w 604011"/>
                  <a:gd name="T83" fmla="*/ 472622 w 604011"/>
                  <a:gd name="T84" fmla="*/ 472622 w 604011"/>
                  <a:gd name="T85" fmla="*/ 472622 w 604011"/>
                  <a:gd name="T86" fmla="*/ 472622 w 604011"/>
                  <a:gd name="T87" fmla="*/ 472622 w 604011"/>
                  <a:gd name="T88" fmla="*/ 472622 w 604011"/>
                  <a:gd name="T89" fmla="*/ 472622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8" h="408">
                    <a:moveTo>
                      <a:pt x="246" y="243"/>
                    </a:moveTo>
                    <a:lnTo>
                      <a:pt x="362" y="127"/>
                    </a:lnTo>
                    <a:lnTo>
                      <a:pt x="418" y="183"/>
                    </a:lnTo>
                    <a:lnTo>
                      <a:pt x="302" y="299"/>
                    </a:lnTo>
                    <a:lnTo>
                      <a:pt x="246" y="243"/>
                    </a:lnTo>
                    <a:close/>
                    <a:moveTo>
                      <a:pt x="235" y="283"/>
                    </a:moveTo>
                    <a:lnTo>
                      <a:pt x="227" y="318"/>
                    </a:lnTo>
                    <a:lnTo>
                      <a:pt x="261" y="309"/>
                    </a:lnTo>
                    <a:lnTo>
                      <a:pt x="235" y="283"/>
                    </a:lnTo>
                    <a:close/>
                    <a:moveTo>
                      <a:pt x="304" y="316"/>
                    </a:moveTo>
                    <a:lnTo>
                      <a:pt x="330" y="290"/>
                    </a:lnTo>
                    <a:lnTo>
                      <a:pt x="330" y="408"/>
                    </a:lnTo>
                    <a:lnTo>
                      <a:pt x="0" y="408"/>
                    </a:lnTo>
                    <a:lnTo>
                      <a:pt x="0" y="112"/>
                    </a:lnTo>
                    <a:lnTo>
                      <a:pt x="106" y="0"/>
                    </a:lnTo>
                    <a:lnTo>
                      <a:pt x="330" y="0"/>
                    </a:lnTo>
                    <a:lnTo>
                      <a:pt x="330" y="140"/>
                    </a:lnTo>
                    <a:lnTo>
                      <a:pt x="304" y="165"/>
                    </a:lnTo>
                    <a:lnTo>
                      <a:pt x="304" y="26"/>
                    </a:lnTo>
                    <a:lnTo>
                      <a:pt x="122" y="26"/>
                    </a:lnTo>
                    <a:lnTo>
                      <a:pt x="122" y="122"/>
                    </a:lnTo>
                    <a:lnTo>
                      <a:pt x="25" y="122"/>
                    </a:lnTo>
                    <a:lnTo>
                      <a:pt x="25" y="382"/>
                    </a:lnTo>
                    <a:lnTo>
                      <a:pt x="304" y="382"/>
                    </a:lnTo>
                    <a:lnTo>
                      <a:pt x="304" y="316"/>
                    </a:lnTo>
                    <a:close/>
                    <a:moveTo>
                      <a:pt x="49" y="96"/>
                    </a:moveTo>
                    <a:lnTo>
                      <a:pt x="96" y="96"/>
                    </a:lnTo>
                    <a:lnTo>
                      <a:pt x="96" y="47"/>
                    </a:lnTo>
                    <a:lnTo>
                      <a:pt x="49" y="96"/>
                    </a:lnTo>
                    <a:close/>
                    <a:moveTo>
                      <a:pt x="272" y="197"/>
                    </a:moveTo>
                    <a:lnTo>
                      <a:pt x="272" y="194"/>
                    </a:lnTo>
                    <a:lnTo>
                      <a:pt x="56" y="194"/>
                    </a:lnTo>
                    <a:lnTo>
                      <a:pt x="56" y="222"/>
                    </a:lnTo>
                    <a:lnTo>
                      <a:pt x="247" y="222"/>
                    </a:lnTo>
                    <a:lnTo>
                      <a:pt x="272" y="197"/>
                    </a:lnTo>
                    <a:close/>
                    <a:moveTo>
                      <a:pt x="230" y="250"/>
                    </a:moveTo>
                    <a:lnTo>
                      <a:pt x="56" y="250"/>
                    </a:lnTo>
                    <a:lnTo>
                      <a:pt x="56" y="279"/>
                    </a:lnTo>
                    <a:lnTo>
                      <a:pt x="222" y="279"/>
                    </a:lnTo>
                    <a:lnTo>
                      <a:pt x="230" y="250"/>
                    </a:lnTo>
                    <a:close/>
                    <a:moveTo>
                      <a:pt x="56" y="338"/>
                    </a:moveTo>
                    <a:lnTo>
                      <a:pt x="208" y="338"/>
                    </a:lnTo>
                    <a:lnTo>
                      <a:pt x="215" y="310"/>
                    </a:lnTo>
                    <a:lnTo>
                      <a:pt x="56" y="310"/>
                    </a:lnTo>
                    <a:lnTo>
                      <a:pt x="56" y="338"/>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1" name="矩形 170"/>
              <p:cNvSpPr/>
              <p:nvPr/>
            </p:nvSpPr>
            <p:spPr>
              <a:xfrm>
                <a:off x="2129371" y="1782035"/>
                <a:ext cx="4964019" cy="2007936"/>
              </a:xfrm>
              <a:prstGeom prst="rect">
                <a:avLst/>
              </a:prstGeom>
              <a:noFill/>
              <a:ln w="12700">
                <a:solidFill>
                  <a:schemeClr val="bg1">
                    <a:lumMod val="85000"/>
                  </a:schemeClr>
                </a:solidFill>
              </a:ln>
              <a:effectLst/>
            </p:spPr>
            <p:txBody>
              <a:bodyPr wrap="square" lIns="91440" tIns="45720" rIns="91440" bIns="45720" anchor="ct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412750" fontAlgn="base" hangingPunct="0">
                  <a:spcBef>
                    <a:spcPct val="0"/>
                  </a:spcBef>
                  <a:spcAft>
                    <a:spcPct val="0"/>
                  </a:spcAft>
                </a:pPr>
                <a:endParaRPr lang="zh-CN" altLang="en-US" sz="1600">
                  <a:solidFill>
                    <a:srgbClr val="000000"/>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sp>
          <p:nvSpPr>
            <p:cNvPr id="166" name="文本框 23"/>
            <p:cNvSpPr txBox="1"/>
            <p:nvPr/>
          </p:nvSpPr>
          <p:spPr bwMode="auto">
            <a:xfrm>
              <a:off x="2457351" y="2046559"/>
              <a:ext cx="1345114" cy="375672"/>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dist" eaLnBrk="1" fontAlgn="auto" hangingPunct="1">
                <a:spcBef>
                  <a:spcPts val="0"/>
                </a:spcBef>
                <a:spcAft>
                  <a:spcPts val="0"/>
                </a:spcAft>
                <a:defRPr/>
              </a:pPr>
              <a:r>
                <a:rPr lang="zh-CN" altLang="en-US" sz="2000" dirty="0">
                  <a:solidFill>
                    <a:schemeClr val="tx1">
                      <a:lumMod val="85000"/>
                      <a:lumOff val="15000"/>
                    </a:schemeClr>
                  </a:solidFill>
                  <a:latin typeface="思源黑体" panose="020B0400000000000000" pitchFamily="34" charset="-122"/>
                  <a:ea typeface="思源黑体" panose="020B0400000000000000" pitchFamily="34" charset="-122"/>
                  <a:sym typeface="思源黑体" panose="020B0400000000000000" pitchFamily="34" charset="-122"/>
                </a:rPr>
                <a:t>剪枝判断</a:t>
              </a:r>
            </a:p>
          </p:txBody>
        </p:sp>
        <p:sp>
          <p:nvSpPr>
            <p:cNvPr id="167" name="文本框 24"/>
            <p:cNvSpPr txBox="1"/>
            <p:nvPr/>
          </p:nvSpPr>
          <p:spPr bwMode="auto">
            <a:xfrm>
              <a:off x="2457351" y="2693403"/>
              <a:ext cx="3047522" cy="606855"/>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fontAlgn="auto" hangingPunct="1">
                <a:spcBef>
                  <a:spcPts val="0"/>
                </a:spcBef>
                <a:spcAft>
                  <a:spcPts val="0"/>
                </a:spcAft>
                <a:defRPr/>
              </a:pPr>
              <a:r>
                <a:rPr lang="zh-CN" altLang="en-US"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利用</a:t>
              </a:r>
              <a:r>
                <a:rPr lang="en-US" altLang="zh-CN" sz="1200" dirty="0" err="1">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is_possible</a:t>
              </a:r>
              <a:r>
                <a:rPr lang="zh-CN" altLang="en-US"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函数对当前节点进行判断，如果不符合不对当前节点下的情况进行回溯，而是直接跳过</a:t>
              </a:r>
              <a:endParaRPr lang="en-US" altLang="zh-CN"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grpSp>
        <p:nvGrpSpPr>
          <p:cNvPr id="149" name="组合 148"/>
          <p:cNvGrpSpPr/>
          <p:nvPr/>
        </p:nvGrpSpPr>
        <p:grpSpPr>
          <a:xfrm>
            <a:off x="1278696" y="4222383"/>
            <a:ext cx="4415976" cy="1516863"/>
            <a:chOff x="1663412" y="1910109"/>
            <a:chExt cx="4146260" cy="1424217"/>
          </a:xfrm>
        </p:grpSpPr>
        <p:grpSp>
          <p:nvGrpSpPr>
            <p:cNvPr id="158" name="组合 157"/>
            <p:cNvGrpSpPr/>
            <p:nvPr/>
          </p:nvGrpSpPr>
          <p:grpSpPr>
            <a:xfrm>
              <a:off x="1663412" y="1910109"/>
              <a:ext cx="4146260" cy="1424217"/>
              <a:chOff x="1247776" y="1782032"/>
              <a:chExt cx="5845614" cy="2007939"/>
            </a:xfrm>
          </p:grpSpPr>
          <p:sp>
            <p:nvSpPr>
              <p:cNvPr id="161" name="矩形 160"/>
              <p:cNvSpPr/>
              <p:nvPr/>
            </p:nvSpPr>
            <p:spPr>
              <a:xfrm>
                <a:off x="2129369" y="1782032"/>
                <a:ext cx="4964021" cy="8815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2" name="矩形 161"/>
              <p:cNvSpPr/>
              <p:nvPr/>
            </p:nvSpPr>
            <p:spPr>
              <a:xfrm>
                <a:off x="1247776" y="1782032"/>
                <a:ext cx="881596" cy="8815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3" name="Oval 63"/>
              <p:cNvSpPr/>
              <p:nvPr/>
            </p:nvSpPr>
            <p:spPr>
              <a:xfrm>
                <a:off x="1434048" y="2019648"/>
                <a:ext cx="509052" cy="406362"/>
              </a:xfrm>
              <a:custGeom>
                <a:avLst/>
                <a:gdLst>
                  <a:gd name="connsiteX0" fmla="*/ 208357 w 539466"/>
                  <a:gd name="connsiteY0" fmla="*/ 395115 h 430641"/>
                  <a:gd name="connsiteX1" fmla="*/ 203511 w 539466"/>
                  <a:gd name="connsiteY1" fmla="*/ 422567 h 430641"/>
                  <a:gd name="connsiteX2" fmla="*/ 331109 w 539466"/>
                  <a:gd name="connsiteY2" fmla="*/ 422567 h 430641"/>
                  <a:gd name="connsiteX3" fmla="*/ 318188 w 539466"/>
                  <a:gd name="connsiteY3" fmla="*/ 395115 h 430641"/>
                  <a:gd name="connsiteX4" fmla="*/ 30688 w 539466"/>
                  <a:gd name="connsiteY4" fmla="*/ 354745 h 430641"/>
                  <a:gd name="connsiteX5" fmla="*/ 22612 w 539466"/>
                  <a:gd name="connsiteY5" fmla="*/ 385427 h 430641"/>
                  <a:gd name="connsiteX6" fmla="*/ 518469 w 539466"/>
                  <a:gd name="connsiteY6" fmla="*/ 385427 h 430641"/>
                  <a:gd name="connsiteX7" fmla="*/ 508778 w 539466"/>
                  <a:gd name="connsiteY7" fmla="*/ 354745 h 430641"/>
                  <a:gd name="connsiteX8" fmla="*/ 22612 w 539466"/>
                  <a:gd name="connsiteY8" fmla="*/ 340212 h 430641"/>
                  <a:gd name="connsiteX9" fmla="*/ 515239 w 539466"/>
                  <a:gd name="connsiteY9" fmla="*/ 340212 h 430641"/>
                  <a:gd name="connsiteX10" fmla="*/ 528160 w 539466"/>
                  <a:gd name="connsiteY10" fmla="*/ 349901 h 430641"/>
                  <a:gd name="connsiteX11" fmla="*/ 537851 w 539466"/>
                  <a:gd name="connsiteY11" fmla="*/ 388656 h 430641"/>
                  <a:gd name="connsiteX12" fmla="*/ 539466 w 539466"/>
                  <a:gd name="connsiteY12" fmla="*/ 393501 h 430641"/>
                  <a:gd name="connsiteX13" fmla="*/ 539466 w 539466"/>
                  <a:gd name="connsiteY13" fmla="*/ 417723 h 430641"/>
                  <a:gd name="connsiteX14" fmla="*/ 526545 w 539466"/>
                  <a:gd name="connsiteY14" fmla="*/ 430641 h 430641"/>
                  <a:gd name="connsiteX15" fmla="*/ 12921 w 539466"/>
                  <a:gd name="connsiteY15" fmla="*/ 430641 h 430641"/>
                  <a:gd name="connsiteX16" fmla="*/ 0 w 539466"/>
                  <a:gd name="connsiteY16" fmla="*/ 417723 h 430641"/>
                  <a:gd name="connsiteX17" fmla="*/ 0 w 539466"/>
                  <a:gd name="connsiteY17" fmla="*/ 393501 h 430641"/>
                  <a:gd name="connsiteX18" fmla="*/ 1615 w 539466"/>
                  <a:gd name="connsiteY18" fmla="*/ 388656 h 430641"/>
                  <a:gd name="connsiteX19" fmla="*/ 9691 w 539466"/>
                  <a:gd name="connsiteY19" fmla="*/ 349901 h 430641"/>
                  <a:gd name="connsiteX20" fmla="*/ 22612 w 539466"/>
                  <a:gd name="connsiteY20" fmla="*/ 340212 h 430641"/>
                  <a:gd name="connsiteX21" fmla="*/ 339174 w 539466"/>
                  <a:gd name="connsiteY21" fmla="*/ 171013 h 430641"/>
                  <a:gd name="connsiteX22" fmla="*/ 340789 w 539466"/>
                  <a:gd name="connsiteY22" fmla="*/ 171013 h 430641"/>
                  <a:gd name="connsiteX23" fmla="*/ 416685 w 539466"/>
                  <a:gd name="connsiteY23" fmla="*/ 191945 h 430641"/>
                  <a:gd name="connsiteX24" fmla="*/ 418299 w 539466"/>
                  <a:gd name="connsiteY24" fmla="*/ 191945 h 430641"/>
                  <a:gd name="connsiteX25" fmla="*/ 418299 w 539466"/>
                  <a:gd name="connsiteY25" fmla="*/ 193556 h 430641"/>
                  <a:gd name="connsiteX26" fmla="*/ 418299 w 539466"/>
                  <a:gd name="connsiteY26" fmla="*/ 195166 h 430641"/>
                  <a:gd name="connsiteX27" fmla="*/ 389233 w 539466"/>
                  <a:gd name="connsiteY27" fmla="*/ 204827 h 430641"/>
                  <a:gd name="connsiteX28" fmla="*/ 429603 w 539466"/>
                  <a:gd name="connsiteY28" fmla="*/ 245081 h 430641"/>
                  <a:gd name="connsiteX29" fmla="*/ 429603 w 539466"/>
                  <a:gd name="connsiteY29" fmla="*/ 246691 h 430641"/>
                  <a:gd name="connsiteX30" fmla="*/ 416685 w 539466"/>
                  <a:gd name="connsiteY30" fmla="*/ 261183 h 430641"/>
                  <a:gd name="connsiteX31" fmla="*/ 413455 w 539466"/>
                  <a:gd name="connsiteY31" fmla="*/ 261183 h 430641"/>
                  <a:gd name="connsiteX32" fmla="*/ 373085 w 539466"/>
                  <a:gd name="connsiteY32" fmla="*/ 220929 h 430641"/>
                  <a:gd name="connsiteX33" fmla="*/ 368240 w 539466"/>
                  <a:gd name="connsiteY33" fmla="*/ 254742 h 430641"/>
                  <a:gd name="connsiteX34" fmla="*/ 366626 w 539466"/>
                  <a:gd name="connsiteY34" fmla="*/ 254742 h 430641"/>
                  <a:gd name="connsiteX35" fmla="*/ 365011 w 539466"/>
                  <a:gd name="connsiteY35" fmla="*/ 253132 h 430641"/>
                  <a:gd name="connsiteX36" fmla="*/ 339174 w 539466"/>
                  <a:gd name="connsiteY36" fmla="*/ 172623 h 430641"/>
                  <a:gd name="connsiteX37" fmla="*/ 339174 w 539466"/>
                  <a:gd name="connsiteY37" fmla="*/ 171013 h 430641"/>
                  <a:gd name="connsiteX38" fmla="*/ 50166 w 539466"/>
                  <a:gd name="connsiteY38" fmla="*/ 40313 h 430641"/>
                  <a:gd name="connsiteX39" fmla="*/ 50166 w 539466"/>
                  <a:gd name="connsiteY39" fmla="*/ 293479 h 430641"/>
                  <a:gd name="connsiteX40" fmla="*/ 491114 w 539466"/>
                  <a:gd name="connsiteY40" fmla="*/ 293479 h 430641"/>
                  <a:gd name="connsiteX41" fmla="*/ 491114 w 539466"/>
                  <a:gd name="connsiteY41" fmla="*/ 40313 h 430641"/>
                  <a:gd name="connsiteX42" fmla="*/ 30783 w 539466"/>
                  <a:gd name="connsiteY42" fmla="*/ 0 h 430641"/>
                  <a:gd name="connsiteX43" fmla="*/ 510497 w 539466"/>
                  <a:gd name="connsiteY43" fmla="*/ 0 h 430641"/>
                  <a:gd name="connsiteX44" fmla="*/ 529879 w 539466"/>
                  <a:gd name="connsiteY44" fmla="*/ 20963 h 430641"/>
                  <a:gd name="connsiteX45" fmla="*/ 529879 w 539466"/>
                  <a:gd name="connsiteY45" fmla="*/ 312829 h 430641"/>
                  <a:gd name="connsiteX46" fmla="*/ 510497 w 539466"/>
                  <a:gd name="connsiteY46" fmla="*/ 332179 h 430641"/>
                  <a:gd name="connsiteX47" fmla="*/ 30783 w 539466"/>
                  <a:gd name="connsiteY47" fmla="*/ 332179 h 430641"/>
                  <a:gd name="connsiteX48" fmla="*/ 11401 w 539466"/>
                  <a:gd name="connsiteY48" fmla="*/ 312829 h 430641"/>
                  <a:gd name="connsiteX49" fmla="*/ 11401 w 539466"/>
                  <a:gd name="connsiteY49" fmla="*/ 20963 h 430641"/>
                  <a:gd name="connsiteX50" fmla="*/ 30783 w 539466"/>
                  <a:gd name="connsiteY50" fmla="*/ 0 h 43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39466" h="430641">
                    <a:moveTo>
                      <a:pt x="208357" y="395115"/>
                    </a:moveTo>
                    <a:lnTo>
                      <a:pt x="203511" y="422567"/>
                    </a:lnTo>
                    <a:lnTo>
                      <a:pt x="331109" y="422567"/>
                    </a:lnTo>
                    <a:lnTo>
                      <a:pt x="318188" y="395115"/>
                    </a:lnTo>
                    <a:close/>
                    <a:moveTo>
                      <a:pt x="30688" y="354745"/>
                    </a:moveTo>
                    <a:lnTo>
                      <a:pt x="22612" y="385427"/>
                    </a:lnTo>
                    <a:lnTo>
                      <a:pt x="518469" y="385427"/>
                    </a:lnTo>
                    <a:lnTo>
                      <a:pt x="508778" y="354745"/>
                    </a:lnTo>
                    <a:close/>
                    <a:moveTo>
                      <a:pt x="22612" y="340212"/>
                    </a:moveTo>
                    <a:lnTo>
                      <a:pt x="515239" y="340212"/>
                    </a:lnTo>
                    <a:cubicBezTo>
                      <a:pt x="521699" y="340212"/>
                      <a:pt x="526545" y="343442"/>
                      <a:pt x="528160" y="349901"/>
                    </a:cubicBezTo>
                    <a:lnTo>
                      <a:pt x="537851" y="388656"/>
                    </a:lnTo>
                    <a:cubicBezTo>
                      <a:pt x="539466" y="390271"/>
                      <a:pt x="539466" y="391886"/>
                      <a:pt x="539466" y="393501"/>
                    </a:cubicBezTo>
                    <a:lnTo>
                      <a:pt x="539466" y="417723"/>
                    </a:lnTo>
                    <a:cubicBezTo>
                      <a:pt x="539466" y="425797"/>
                      <a:pt x="533005" y="430641"/>
                      <a:pt x="526545" y="430641"/>
                    </a:cubicBezTo>
                    <a:lnTo>
                      <a:pt x="12921" y="430641"/>
                    </a:lnTo>
                    <a:cubicBezTo>
                      <a:pt x="6461" y="430641"/>
                      <a:pt x="0" y="425797"/>
                      <a:pt x="0" y="417723"/>
                    </a:cubicBezTo>
                    <a:lnTo>
                      <a:pt x="0" y="393501"/>
                    </a:lnTo>
                    <a:cubicBezTo>
                      <a:pt x="0" y="391886"/>
                      <a:pt x="0" y="390271"/>
                      <a:pt x="1615" y="388656"/>
                    </a:cubicBezTo>
                    <a:lnTo>
                      <a:pt x="9691" y="349901"/>
                    </a:lnTo>
                    <a:cubicBezTo>
                      <a:pt x="11306" y="343442"/>
                      <a:pt x="17767" y="340212"/>
                      <a:pt x="22612" y="340212"/>
                    </a:cubicBezTo>
                    <a:close/>
                    <a:moveTo>
                      <a:pt x="339174" y="171013"/>
                    </a:moveTo>
                    <a:cubicBezTo>
                      <a:pt x="340789" y="171013"/>
                      <a:pt x="340789" y="171013"/>
                      <a:pt x="340789" y="171013"/>
                    </a:cubicBezTo>
                    <a:lnTo>
                      <a:pt x="416685" y="191945"/>
                    </a:lnTo>
                    <a:cubicBezTo>
                      <a:pt x="416685" y="191945"/>
                      <a:pt x="418299" y="191945"/>
                      <a:pt x="418299" y="191945"/>
                    </a:cubicBezTo>
                    <a:cubicBezTo>
                      <a:pt x="418299" y="191945"/>
                      <a:pt x="418299" y="193556"/>
                      <a:pt x="418299" y="193556"/>
                    </a:cubicBezTo>
                    <a:cubicBezTo>
                      <a:pt x="418299" y="193556"/>
                      <a:pt x="418299" y="193556"/>
                      <a:pt x="418299" y="195166"/>
                    </a:cubicBezTo>
                    <a:lnTo>
                      <a:pt x="389233" y="204827"/>
                    </a:lnTo>
                    <a:lnTo>
                      <a:pt x="429603" y="245081"/>
                    </a:lnTo>
                    <a:cubicBezTo>
                      <a:pt x="429603" y="245081"/>
                      <a:pt x="429603" y="246691"/>
                      <a:pt x="429603" y="246691"/>
                    </a:cubicBezTo>
                    <a:lnTo>
                      <a:pt x="416685" y="261183"/>
                    </a:lnTo>
                    <a:cubicBezTo>
                      <a:pt x="415070" y="261183"/>
                      <a:pt x="413455" y="261183"/>
                      <a:pt x="413455" y="261183"/>
                    </a:cubicBezTo>
                    <a:lnTo>
                      <a:pt x="373085" y="220929"/>
                    </a:lnTo>
                    <a:lnTo>
                      <a:pt x="368240" y="254742"/>
                    </a:lnTo>
                    <a:cubicBezTo>
                      <a:pt x="366626" y="254742"/>
                      <a:pt x="366626" y="254742"/>
                      <a:pt x="366626" y="254742"/>
                    </a:cubicBezTo>
                    <a:cubicBezTo>
                      <a:pt x="365011" y="254742"/>
                      <a:pt x="365011" y="254742"/>
                      <a:pt x="365011" y="253132"/>
                    </a:cubicBezTo>
                    <a:lnTo>
                      <a:pt x="339174" y="172623"/>
                    </a:lnTo>
                    <a:cubicBezTo>
                      <a:pt x="339174" y="172623"/>
                      <a:pt x="339174" y="172623"/>
                      <a:pt x="339174" y="171013"/>
                    </a:cubicBezTo>
                    <a:close/>
                    <a:moveTo>
                      <a:pt x="50166" y="40313"/>
                    </a:moveTo>
                    <a:lnTo>
                      <a:pt x="50166" y="293479"/>
                    </a:lnTo>
                    <a:lnTo>
                      <a:pt x="491114" y="293479"/>
                    </a:lnTo>
                    <a:lnTo>
                      <a:pt x="491114" y="40313"/>
                    </a:lnTo>
                    <a:close/>
                    <a:moveTo>
                      <a:pt x="30783" y="0"/>
                    </a:moveTo>
                    <a:lnTo>
                      <a:pt x="510497" y="0"/>
                    </a:lnTo>
                    <a:cubicBezTo>
                      <a:pt x="521803" y="0"/>
                      <a:pt x="529879" y="9675"/>
                      <a:pt x="529879" y="20963"/>
                    </a:cubicBezTo>
                    <a:lnTo>
                      <a:pt x="529879" y="312829"/>
                    </a:lnTo>
                    <a:cubicBezTo>
                      <a:pt x="529879" y="324116"/>
                      <a:pt x="521803" y="332179"/>
                      <a:pt x="510497" y="332179"/>
                    </a:cubicBezTo>
                    <a:lnTo>
                      <a:pt x="30783" y="332179"/>
                    </a:lnTo>
                    <a:cubicBezTo>
                      <a:pt x="19477" y="332179"/>
                      <a:pt x="11401" y="324116"/>
                      <a:pt x="11401" y="312829"/>
                    </a:cubicBezTo>
                    <a:lnTo>
                      <a:pt x="11401" y="20963"/>
                    </a:lnTo>
                    <a:cubicBezTo>
                      <a:pt x="11401" y="9675"/>
                      <a:pt x="19477" y="0"/>
                      <a:pt x="30783"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4" name="矩形 163"/>
              <p:cNvSpPr/>
              <p:nvPr/>
            </p:nvSpPr>
            <p:spPr>
              <a:xfrm>
                <a:off x="2129371" y="1782035"/>
                <a:ext cx="4964019" cy="2007936"/>
              </a:xfrm>
              <a:prstGeom prst="rect">
                <a:avLst/>
              </a:prstGeom>
              <a:noFill/>
              <a:ln w="12700">
                <a:solidFill>
                  <a:schemeClr val="bg1">
                    <a:lumMod val="85000"/>
                  </a:schemeClr>
                </a:solidFill>
              </a:ln>
              <a:effectLst/>
            </p:spPr>
            <p:txBody>
              <a:bodyPr wrap="square" lIns="91440" tIns="45720" rIns="91440" bIns="45720" anchor="ct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412750" fontAlgn="base" hangingPunct="0">
                  <a:spcBef>
                    <a:spcPct val="0"/>
                  </a:spcBef>
                  <a:spcAft>
                    <a:spcPct val="0"/>
                  </a:spcAft>
                </a:pPr>
                <a:endParaRPr lang="zh-CN" altLang="en-US" sz="1600">
                  <a:solidFill>
                    <a:srgbClr val="000000"/>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sp>
          <p:nvSpPr>
            <p:cNvPr id="159" name="文本框 31"/>
            <p:cNvSpPr txBox="1"/>
            <p:nvPr/>
          </p:nvSpPr>
          <p:spPr bwMode="auto">
            <a:xfrm>
              <a:off x="2457351" y="2046559"/>
              <a:ext cx="1345114" cy="375672"/>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dist" eaLnBrk="1" fontAlgn="auto" hangingPunct="1">
                <a:spcBef>
                  <a:spcPts val="0"/>
                </a:spcBef>
                <a:spcAft>
                  <a:spcPts val="0"/>
                </a:spcAft>
                <a:defRPr/>
              </a:pPr>
              <a:r>
                <a:rPr lang="zh-CN" altLang="en-US" sz="2000" dirty="0">
                  <a:solidFill>
                    <a:schemeClr val="tx1">
                      <a:lumMod val="85000"/>
                      <a:lumOff val="15000"/>
                    </a:schemeClr>
                  </a:solidFill>
                  <a:latin typeface="思源黑体" panose="020B0400000000000000" pitchFamily="34" charset="-122"/>
                  <a:ea typeface="思源黑体" panose="020B0400000000000000" pitchFamily="34" charset="-122"/>
                  <a:sym typeface="思源黑体" panose="020B0400000000000000" pitchFamily="34" charset="-122"/>
                </a:rPr>
                <a:t>结束判断</a:t>
              </a:r>
            </a:p>
          </p:txBody>
        </p:sp>
        <p:sp>
          <p:nvSpPr>
            <p:cNvPr id="160" name="文本框 32"/>
            <p:cNvSpPr txBox="1"/>
            <p:nvPr/>
          </p:nvSpPr>
          <p:spPr bwMode="auto">
            <a:xfrm>
              <a:off x="2457351" y="2693403"/>
              <a:ext cx="3047522" cy="606855"/>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fontAlgn="auto" hangingPunct="1">
                <a:spcBef>
                  <a:spcPts val="0"/>
                </a:spcBef>
                <a:spcAft>
                  <a:spcPts val="0"/>
                </a:spcAft>
                <a:defRPr/>
              </a:pPr>
              <a:r>
                <a:rPr lang="zh-CN" altLang="en-US"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结束时对当前棋局进行判断，如果都被填充到了，那么就返回主线程值为</a:t>
              </a:r>
              <a:r>
                <a:rPr lang="en-US" altLang="zh-CN"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1</a:t>
              </a:r>
              <a:r>
                <a:rPr lang="zh-CN" altLang="en-US"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，如果没有返回到就返回主线程值为</a:t>
              </a:r>
              <a:r>
                <a:rPr lang="en-US" altLang="zh-CN"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0</a:t>
              </a:r>
            </a:p>
          </p:txBody>
        </p:sp>
      </p:grpSp>
      <p:grpSp>
        <p:nvGrpSpPr>
          <p:cNvPr id="34" name="组合 33"/>
          <p:cNvGrpSpPr/>
          <p:nvPr/>
        </p:nvGrpSpPr>
        <p:grpSpPr>
          <a:xfrm>
            <a:off x="4690163" y="406143"/>
            <a:ext cx="3570339" cy="829490"/>
            <a:chOff x="4690163" y="406143"/>
            <a:chExt cx="3570339" cy="829490"/>
          </a:xfrm>
        </p:grpSpPr>
        <p:sp>
          <p:nvSpPr>
            <p:cNvPr id="35" name="文本框 34"/>
            <p:cNvSpPr txBox="1"/>
            <p:nvPr/>
          </p:nvSpPr>
          <p:spPr>
            <a:xfrm>
              <a:off x="4690163" y="590473"/>
              <a:ext cx="3570339" cy="645160"/>
            </a:xfrm>
            <a:prstGeom prst="rect">
              <a:avLst/>
            </a:prstGeom>
            <a:noFill/>
          </p:spPr>
          <p:txBody>
            <a:bodyPr wrap="square" rtlCol="0">
              <a:spAutoFit/>
            </a:bodyPr>
            <a:lstStyle/>
            <a:p>
              <a:pPr algn="ctr"/>
              <a:r>
                <a:rPr lang="zh-CN" altLang="en-US" sz="3600" dirty="0">
                  <a:solidFill>
                    <a:schemeClr val="bg1"/>
                  </a:solidFill>
                </a:rPr>
                <a:t>回溯法代码实现</a:t>
              </a:r>
            </a:p>
          </p:txBody>
        </p:sp>
        <p:sp>
          <p:nvSpPr>
            <p:cNvPr id="36" name="文本框 35"/>
            <p:cNvSpPr txBox="1"/>
            <p:nvPr/>
          </p:nvSpPr>
          <p:spPr>
            <a:xfrm>
              <a:off x="4690163" y="406143"/>
              <a:ext cx="3570339" cy="306705"/>
            </a:xfrm>
            <a:prstGeom prst="rect">
              <a:avLst/>
            </a:prstGeom>
            <a:noFill/>
          </p:spPr>
          <p:txBody>
            <a:bodyPr wrap="square" rtlCol="0">
              <a:spAutoFit/>
            </a:bodyPr>
            <a:lstStyle/>
            <a:p>
              <a:pPr algn="ctr"/>
              <a:endParaRPr lang="zh-CN" altLang="en-US" sz="1400" dirty="0">
                <a:solidFill>
                  <a:schemeClr val="accent1"/>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47"/>
                                        </p:tgtEl>
                                        <p:attrNameLst>
                                          <p:attrName>style.visibility</p:attrName>
                                        </p:attrNameLst>
                                      </p:cBhvr>
                                      <p:to>
                                        <p:strVal val="visible"/>
                                      </p:to>
                                    </p:set>
                                    <p:anim calcmode="lin" valueType="num">
                                      <p:cBhvr additive="base">
                                        <p:cTn id="7" dur="500"/>
                                        <p:tgtEl>
                                          <p:spTgt spid="147"/>
                                        </p:tgtEl>
                                        <p:attrNameLst>
                                          <p:attrName>ppt_x</p:attrName>
                                        </p:attrNameLst>
                                      </p:cBhvr>
                                      <p:tavLst>
                                        <p:tav tm="0">
                                          <p:val>
                                            <p:strVal val="#ppt_x-#ppt_w*1.125000"/>
                                          </p:val>
                                        </p:tav>
                                        <p:tav tm="100000">
                                          <p:val>
                                            <p:strVal val="#ppt_x"/>
                                          </p:val>
                                        </p:tav>
                                      </p:tavLst>
                                    </p:anim>
                                    <p:animEffect transition="in" filter="wipe(right)">
                                      <p:cBhvr>
                                        <p:cTn id="8" dur="500"/>
                                        <p:tgtEl>
                                          <p:spTgt spid="147"/>
                                        </p:tgtEl>
                                      </p:cBhvr>
                                    </p:animEffect>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148"/>
                                        </p:tgtEl>
                                        <p:attrNameLst>
                                          <p:attrName>style.visibility</p:attrName>
                                        </p:attrNameLst>
                                      </p:cBhvr>
                                      <p:to>
                                        <p:strVal val="visible"/>
                                      </p:to>
                                    </p:set>
                                    <p:anim calcmode="lin" valueType="num">
                                      <p:cBhvr additive="base">
                                        <p:cTn id="12" dur="500"/>
                                        <p:tgtEl>
                                          <p:spTgt spid="148"/>
                                        </p:tgtEl>
                                        <p:attrNameLst>
                                          <p:attrName>ppt_x</p:attrName>
                                        </p:attrNameLst>
                                      </p:cBhvr>
                                      <p:tavLst>
                                        <p:tav tm="0">
                                          <p:val>
                                            <p:strVal val="#ppt_x-#ppt_w*1.125000"/>
                                          </p:val>
                                        </p:tav>
                                        <p:tav tm="100000">
                                          <p:val>
                                            <p:strVal val="#ppt_x"/>
                                          </p:val>
                                        </p:tav>
                                      </p:tavLst>
                                    </p:anim>
                                    <p:animEffect transition="in" filter="wipe(right)">
                                      <p:cBhvr>
                                        <p:cTn id="13" dur="500"/>
                                        <p:tgtEl>
                                          <p:spTgt spid="148"/>
                                        </p:tgtEl>
                                      </p:cBhvr>
                                    </p:animEffect>
                                  </p:childTnLst>
                                </p:cTn>
                              </p:par>
                            </p:childTnLst>
                          </p:cTn>
                        </p:par>
                        <p:par>
                          <p:cTn id="14" fill="hold">
                            <p:stCondLst>
                              <p:cond delay="1000"/>
                            </p:stCondLst>
                            <p:childTnLst>
                              <p:par>
                                <p:cTn id="15" presetID="12" presetClass="entr" presetSubtype="8" fill="hold" nodeType="afterEffect">
                                  <p:stCondLst>
                                    <p:cond delay="0"/>
                                  </p:stCondLst>
                                  <p:childTnLst>
                                    <p:set>
                                      <p:cBhvr>
                                        <p:cTn id="16" dur="1" fill="hold">
                                          <p:stCondLst>
                                            <p:cond delay="0"/>
                                          </p:stCondLst>
                                        </p:cTn>
                                        <p:tgtEl>
                                          <p:spTgt spid="149"/>
                                        </p:tgtEl>
                                        <p:attrNameLst>
                                          <p:attrName>style.visibility</p:attrName>
                                        </p:attrNameLst>
                                      </p:cBhvr>
                                      <p:to>
                                        <p:strVal val="visible"/>
                                      </p:to>
                                    </p:set>
                                    <p:anim calcmode="lin" valueType="num">
                                      <p:cBhvr additive="base">
                                        <p:cTn id="17" dur="500"/>
                                        <p:tgtEl>
                                          <p:spTgt spid="149"/>
                                        </p:tgtEl>
                                        <p:attrNameLst>
                                          <p:attrName>ppt_x</p:attrName>
                                        </p:attrNameLst>
                                      </p:cBhvr>
                                      <p:tavLst>
                                        <p:tav tm="0">
                                          <p:val>
                                            <p:strVal val="#ppt_x-#ppt_w*1.125000"/>
                                          </p:val>
                                        </p:tav>
                                        <p:tav tm="100000">
                                          <p:val>
                                            <p:strVal val="#ppt_x"/>
                                          </p:val>
                                        </p:tav>
                                      </p:tavLst>
                                    </p:anim>
                                    <p:animEffect transition="in" filter="wipe(right)">
                                      <p:cBhvr>
                                        <p:cTn id="18"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1071880" y="3448050"/>
            <a:ext cx="4779010" cy="3057525"/>
            <a:chOff x="4101058" y="2570615"/>
            <a:chExt cx="3989884" cy="2843808"/>
          </a:xfrm>
          <a:effectLst/>
        </p:grpSpPr>
        <p:graphicFrame>
          <p:nvGraphicFramePr>
            <p:cNvPr id="10" name="Chart 4"/>
            <p:cNvGraphicFramePr/>
            <p:nvPr/>
          </p:nvGraphicFramePr>
          <p:xfrm>
            <a:off x="4101058" y="2570615"/>
            <a:ext cx="3989884" cy="2843808"/>
          </p:xfrm>
          <a:graphic>
            <a:graphicData uri="http://schemas.openxmlformats.org/drawingml/2006/chart">
              <c:chart xmlns:c="http://schemas.openxmlformats.org/drawingml/2006/chart" xmlns:r="http://schemas.openxmlformats.org/officeDocument/2006/relationships" r:id="rId3"/>
            </a:graphicData>
          </a:graphic>
        </p:graphicFrame>
        <p:sp>
          <p:nvSpPr>
            <p:cNvPr id="39" name="AutoShape 117"/>
            <p:cNvSpPr/>
            <p:nvPr/>
          </p:nvSpPr>
          <p:spPr bwMode="auto">
            <a:xfrm>
              <a:off x="5858527" y="3815647"/>
              <a:ext cx="474946" cy="356412"/>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accent1"/>
            </a:solidFill>
            <a:ln>
              <a:noFill/>
            </a:ln>
            <a:effectLst>
              <a:outerShdw blurRad="127000" sx="102000" sy="102000" algn="ctr" rotWithShape="0">
                <a:schemeClr val="bg1">
                  <a:lumMod val="75000"/>
                  <a:alpha val="40000"/>
                </a:schemeClr>
              </a:outerShdw>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1" u="none" strike="noStrike" kern="1200" cap="none" spc="0" normalizeH="0" baseline="0" noProof="0" dirty="0">
                <a:ln>
                  <a:noFill/>
                </a:ln>
                <a:solidFill>
                  <a:schemeClr val="bg1"/>
                </a:solidFill>
                <a:effectLst>
                  <a:outerShdw blurRad="38100" dist="38100" dir="2700000" algn="tl">
                    <a:srgbClr val="000000"/>
                  </a:outerShdw>
                </a:effectLst>
                <a:uLnTx/>
                <a:uFillTx/>
                <a:cs typeface="+mn-ea"/>
                <a:sym typeface="+mn-lt"/>
              </a:endParaRPr>
            </a:p>
          </p:txBody>
        </p:sp>
      </p:grpSp>
      <p:sp>
        <p:nvSpPr>
          <p:cNvPr id="11" name="TextBox 25"/>
          <p:cNvSpPr txBox="1"/>
          <p:nvPr/>
        </p:nvSpPr>
        <p:spPr>
          <a:xfrm>
            <a:off x="2029071" y="1503818"/>
            <a:ext cx="868680" cy="36830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chemeClr val="bg1"/>
                </a:solidFill>
                <a:effectLst/>
                <a:uLnTx/>
                <a:uFillTx/>
                <a:cs typeface="+mn-ea"/>
                <a:sym typeface="+mn-lt"/>
              </a:rPr>
              <a:t>启发式</a:t>
            </a:r>
          </a:p>
        </p:txBody>
      </p:sp>
      <p:sp>
        <p:nvSpPr>
          <p:cNvPr id="12" name="TextBox 32"/>
          <p:cNvSpPr txBox="1"/>
          <p:nvPr/>
        </p:nvSpPr>
        <p:spPr>
          <a:xfrm>
            <a:off x="6315075" y="1363345"/>
            <a:ext cx="2481580" cy="6451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chemeClr val="bg1"/>
                </a:solidFill>
                <a:effectLst/>
                <a:uLnTx/>
                <a:uFillTx/>
                <a:cs typeface="+mn-ea"/>
                <a:sym typeface="+mn-lt"/>
              </a:rPr>
              <a:t>代码实现</a:t>
            </a:r>
            <a:r>
              <a:rPr kumimoji="0" lang="en-US" altLang="zh-CN" sz="1800" b="0" i="0" u="none" strike="noStrike" kern="1200" cap="none" spc="0" normalizeH="0" baseline="0" noProof="0" dirty="0">
                <a:ln>
                  <a:noFill/>
                </a:ln>
                <a:solidFill>
                  <a:schemeClr val="bg1"/>
                </a:solidFill>
                <a:effectLst/>
                <a:uLnTx/>
                <a:uFillTx/>
                <a:cs typeface="+mn-ea"/>
                <a:sym typeface="+mn-lt"/>
              </a:rPr>
              <a:t>--判断放下的数是否合法</a:t>
            </a:r>
          </a:p>
        </p:txBody>
      </p:sp>
      <p:sp>
        <p:nvSpPr>
          <p:cNvPr id="43" name="AutoShape 4"/>
          <p:cNvSpPr/>
          <p:nvPr/>
        </p:nvSpPr>
        <p:spPr bwMode="auto">
          <a:xfrm>
            <a:off x="1611036" y="1512220"/>
            <a:ext cx="360724" cy="360092"/>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4110" h="603052">
                <a:moveTo>
                  <a:pt x="461992" y="488643"/>
                </a:moveTo>
                <a:cubicBezTo>
                  <a:pt x="423544" y="488643"/>
                  <a:pt x="390726" y="513717"/>
                  <a:pt x="379192" y="548245"/>
                </a:cubicBezTo>
                <a:lnTo>
                  <a:pt x="544791" y="548245"/>
                </a:lnTo>
                <a:cubicBezTo>
                  <a:pt x="533257" y="513717"/>
                  <a:pt x="500439" y="488643"/>
                  <a:pt x="461992" y="488643"/>
                </a:cubicBezTo>
                <a:close/>
                <a:moveTo>
                  <a:pt x="142118" y="488643"/>
                </a:moveTo>
                <a:cubicBezTo>
                  <a:pt x="103671" y="488643"/>
                  <a:pt x="70853" y="513717"/>
                  <a:pt x="59319" y="548245"/>
                </a:cubicBezTo>
                <a:lnTo>
                  <a:pt x="224918" y="548245"/>
                </a:lnTo>
                <a:cubicBezTo>
                  <a:pt x="213384" y="513717"/>
                  <a:pt x="180566" y="488643"/>
                  <a:pt x="142118" y="488643"/>
                </a:cubicBezTo>
                <a:close/>
                <a:moveTo>
                  <a:pt x="461992" y="433836"/>
                </a:moveTo>
                <a:cubicBezTo>
                  <a:pt x="540397" y="433836"/>
                  <a:pt x="604110" y="497412"/>
                  <a:pt x="604110" y="575649"/>
                </a:cubicBezTo>
                <a:cubicBezTo>
                  <a:pt x="604110" y="590721"/>
                  <a:pt x="591752" y="603052"/>
                  <a:pt x="576647" y="603052"/>
                </a:cubicBezTo>
                <a:lnTo>
                  <a:pt x="347336" y="603052"/>
                </a:lnTo>
                <a:cubicBezTo>
                  <a:pt x="332231" y="603052"/>
                  <a:pt x="319873" y="590721"/>
                  <a:pt x="319873" y="575649"/>
                </a:cubicBezTo>
                <a:cubicBezTo>
                  <a:pt x="319873" y="497412"/>
                  <a:pt x="383586" y="433836"/>
                  <a:pt x="461992" y="433836"/>
                </a:cubicBezTo>
                <a:close/>
                <a:moveTo>
                  <a:pt x="142118" y="433836"/>
                </a:moveTo>
                <a:cubicBezTo>
                  <a:pt x="220524" y="433836"/>
                  <a:pt x="284237" y="497412"/>
                  <a:pt x="284237" y="575649"/>
                </a:cubicBezTo>
                <a:cubicBezTo>
                  <a:pt x="284237" y="590721"/>
                  <a:pt x="271879" y="603052"/>
                  <a:pt x="256774" y="603052"/>
                </a:cubicBezTo>
                <a:lnTo>
                  <a:pt x="27463" y="603052"/>
                </a:lnTo>
                <a:cubicBezTo>
                  <a:pt x="12358" y="603052"/>
                  <a:pt x="0" y="590721"/>
                  <a:pt x="0" y="575649"/>
                </a:cubicBezTo>
                <a:cubicBezTo>
                  <a:pt x="0" y="497412"/>
                  <a:pt x="63713" y="433836"/>
                  <a:pt x="142118" y="433836"/>
                </a:cubicBezTo>
                <a:close/>
                <a:moveTo>
                  <a:pt x="462027" y="269348"/>
                </a:moveTo>
                <a:cubicBezTo>
                  <a:pt x="446923" y="269348"/>
                  <a:pt x="434565" y="281685"/>
                  <a:pt x="434565" y="296763"/>
                </a:cubicBezTo>
                <a:cubicBezTo>
                  <a:pt x="434565" y="311841"/>
                  <a:pt x="446923" y="324178"/>
                  <a:pt x="462027" y="324178"/>
                </a:cubicBezTo>
                <a:cubicBezTo>
                  <a:pt x="477131" y="324178"/>
                  <a:pt x="489489" y="311841"/>
                  <a:pt x="489489" y="296763"/>
                </a:cubicBezTo>
                <a:cubicBezTo>
                  <a:pt x="489489" y="281685"/>
                  <a:pt x="477131" y="269348"/>
                  <a:pt x="462027" y="269348"/>
                </a:cubicBezTo>
                <a:close/>
                <a:moveTo>
                  <a:pt x="142083" y="269348"/>
                </a:moveTo>
                <a:cubicBezTo>
                  <a:pt x="126979" y="269348"/>
                  <a:pt x="114621" y="281685"/>
                  <a:pt x="114621" y="296763"/>
                </a:cubicBezTo>
                <a:cubicBezTo>
                  <a:pt x="114621" y="311841"/>
                  <a:pt x="126979" y="324178"/>
                  <a:pt x="142083" y="324178"/>
                </a:cubicBezTo>
                <a:cubicBezTo>
                  <a:pt x="157187" y="324178"/>
                  <a:pt x="169545" y="311841"/>
                  <a:pt x="169545" y="296763"/>
                </a:cubicBezTo>
                <a:cubicBezTo>
                  <a:pt x="169545" y="281685"/>
                  <a:pt x="157187" y="269348"/>
                  <a:pt x="142083" y="269348"/>
                </a:cubicBezTo>
                <a:close/>
                <a:moveTo>
                  <a:pt x="462027" y="214519"/>
                </a:moveTo>
                <a:cubicBezTo>
                  <a:pt x="507476" y="214519"/>
                  <a:pt x="544412" y="251392"/>
                  <a:pt x="544412" y="296763"/>
                </a:cubicBezTo>
                <a:cubicBezTo>
                  <a:pt x="544412" y="342134"/>
                  <a:pt x="507476" y="379007"/>
                  <a:pt x="462027" y="379007"/>
                </a:cubicBezTo>
                <a:cubicBezTo>
                  <a:pt x="416578" y="379007"/>
                  <a:pt x="379642" y="342134"/>
                  <a:pt x="379642" y="296763"/>
                </a:cubicBezTo>
                <a:cubicBezTo>
                  <a:pt x="379642" y="251392"/>
                  <a:pt x="416578" y="214519"/>
                  <a:pt x="462027" y="214519"/>
                </a:cubicBezTo>
                <a:close/>
                <a:moveTo>
                  <a:pt x="142083" y="214519"/>
                </a:moveTo>
                <a:cubicBezTo>
                  <a:pt x="187532" y="214519"/>
                  <a:pt x="224468" y="251392"/>
                  <a:pt x="224468" y="296763"/>
                </a:cubicBezTo>
                <a:cubicBezTo>
                  <a:pt x="224468" y="342134"/>
                  <a:pt x="187532" y="379007"/>
                  <a:pt x="142083" y="379007"/>
                </a:cubicBezTo>
                <a:cubicBezTo>
                  <a:pt x="96634" y="379007"/>
                  <a:pt x="59698" y="342134"/>
                  <a:pt x="59698" y="296763"/>
                </a:cubicBezTo>
                <a:cubicBezTo>
                  <a:pt x="59698" y="251392"/>
                  <a:pt x="96634" y="214519"/>
                  <a:pt x="142083" y="214519"/>
                </a:cubicBezTo>
                <a:close/>
                <a:moveTo>
                  <a:pt x="302056" y="0"/>
                </a:moveTo>
                <a:cubicBezTo>
                  <a:pt x="317156" y="0"/>
                  <a:pt x="329511" y="12337"/>
                  <a:pt x="329511" y="27415"/>
                </a:cubicBezTo>
                <a:lnTo>
                  <a:pt x="329511" y="54829"/>
                </a:lnTo>
                <a:lnTo>
                  <a:pt x="461986" y="54829"/>
                </a:lnTo>
                <a:cubicBezTo>
                  <a:pt x="477087" y="54829"/>
                  <a:pt x="489442" y="67029"/>
                  <a:pt x="489442" y="82244"/>
                </a:cubicBezTo>
                <a:lnTo>
                  <a:pt x="489442" y="137073"/>
                </a:lnTo>
                <a:cubicBezTo>
                  <a:pt x="489442" y="152152"/>
                  <a:pt x="477087" y="164488"/>
                  <a:pt x="461986" y="164488"/>
                </a:cubicBezTo>
                <a:cubicBezTo>
                  <a:pt x="446885" y="164488"/>
                  <a:pt x="434530" y="152152"/>
                  <a:pt x="434530" y="137073"/>
                </a:cubicBezTo>
                <a:lnTo>
                  <a:pt x="434530" y="109659"/>
                </a:lnTo>
                <a:lnTo>
                  <a:pt x="169581" y="109659"/>
                </a:lnTo>
                <a:lnTo>
                  <a:pt x="169581" y="137073"/>
                </a:lnTo>
                <a:cubicBezTo>
                  <a:pt x="169581" y="152152"/>
                  <a:pt x="157226" y="164488"/>
                  <a:pt x="142125" y="164488"/>
                </a:cubicBezTo>
                <a:cubicBezTo>
                  <a:pt x="127024" y="164488"/>
                  <a:pt x="114669" y="152152"/>
                  <a:pt x="114669" y="137073"/>
                </a:cubicBezTo>
                <a:lnTo>
                  <a:pt x="114669" y="82244"/>
                </a:lnTo>
                <a:cubicBezTo>
                  <a:pt x="114669" y="67029"/>
                  <a:pt x="127024" y="54829"/>
                  <a:pt x="142125" y="54829"/>
                </a:cubicBezTo>
                <a:lnTo>
                  <a:pt x="274600" y="54829"/>
                </a:lnTo>
                <a:lnTo>
                  <a:pt x="274600" y="27415"/>
                </a:lnTo>
                <a:cubicBezTo>
                  <a:pt x="274600" y="12337"/>
                  <a:pt x="286955" y="0"/>
                  <a:pt x="302056" y="0"/>
                </a:cubicBezTo>
                <a:close/>
              </a:path>
            </a:pathLst>
          </a:custGeom>
          <a:solidFill>
            <a:schemeClr val="accent1"/>
          </a:solidFill>
          <a:ln>
            <a:noFill/>
          </a:ln>
          <a:effectLst/>
        </p:spPr>
        <p:txBody>
          <a:bodyPr lIns="19050" tIns="19050" rIns="19050" bIns="1905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1" u="none" strike="noStrike" kern="1200" cap="none" spc="0" normalizeH="0" baseline="0" noProof="0" dirty="0">
              <a:ln>
                <a:noFill/>
              </a:ln>
              <a:solidFill>
                <a:schemeClr val="bg1"/>
              </a:solidFill>
              <a:effectLst>
                <a:outerShdw blurRad="38100" dist="38100" dir="2700000" algn="tl">
                  <a:srgbClr val="000000"/>
                </a:outerShdw>
              </a:effectLst>
              <a:uLnTx/>
              <a:uFillTx/>
              <a:cs typeface="+mn-ea"/>
              <a:sym typeface="+mn-lt"/>
            </a:endParaRPr>
          </a:p>
        </p:txBody>
      </p:sp>
      <p:sp>
        <p:nvSpPr>
          <p:cNvPr id="40" name="AutoShape 97"/>
          <p:cNvSpPr/>
          <p:nvPr/>
        </p:nvSpPr>
        <p:spPr bwMode="auto">
          <a:xfrm>
            <a:off x="5850890" y="1499870"/>
            <a:ext cx="269240" cy="37211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38151" h="606021">
                <a:moveTo>
                  <a:pt x="200700" y="204343"/>
                </a:moveTo>
                <a:cubicBezTo>
                  <a:pt x="215598" y="204343"/>
                  <a:pt x="227516" y="216250"/>
                  <a:pt x="227516" y="230142"/>
                </a:cubicBezTo>
                <a:lnTo>
                  <a:pt x="227516" y="277772"/>
                </a:lnTo>
                <a:lnTo>
                  <a:pt x="287105" y="277772"/>
                </a:lnTo>
                <a:cubicBezTo>
                  <a:pt x="302002" y="277772"/>
                  <a:pt x="313920" y="288687"/>
                  <a:pt x="313920" y="303571"/>
                </a:cubicBezTo>
                <a:cubicBezTo>
                  <a:pt x="313920" y="317463"/>
                  <a:pt x="302002" y="329370"/>
                  <a:pt x="287105" y="329370"/>
                </a:cubicBezTo>
                <a:lnTo>
                  <a:pt x="200700" y="329370"/>
                </a:lnTo>
                <a:cubicBezTo>
                  <a:pt x="185803" y="329370"/>
                  <a:pt x="174878" y="317463"/>
                  <a:pt x="174878" y="303571"/>
                </a:cubicBezTo>
                <a:lnTo>
                  <a:pt x="174878" y="230142"/>
                </a:lnTo>
                <a:cubicBezTo>
                  <a:pt x="174878" y="216250"/>
                  <a:pt x="186796" y="204343"/>
                  <a:pt x="200700" y="204343"/>
                </a:cubicBezTo>
                <a:close/>
                <a:moveTo>
                  <a:pt x="200695" y="168615"/>
                </a:moveTo>
                <a:cubicBezTo>
                  <a:pt x="126180" y="168615"/>
                  <a:pt x="66567" y="229118"/>
                  <a:pt x="66567" y="303506"/>
                </a:cubicBezTo>
                <a:cubicBezTo>
                  <a:pt x="66567" y="376903"/>
                  <a:pt x="126180" y="437406"/>
                  <a:pt x="200695" y="437406"/>
                </a:cubicBezTo>
                <a:cubicBezTo>
                  <a:pt x="275211" y="437406"/>
                  <a:pt x="334823" y="376903"/>
                  <a:pt x="334823" y="303506"/>
                </a:cubicBezTo>
                <a:cubicBezTo>
                  <a:pt x="334823" y="229118"/>
                  <a:pt x="275211" y="168615"/>
                  <a:pt x="200695" y="168615"/>
                </a:cubicBezTo>
                <a:close/>
                <a:moveTo>
                  <a:pt x="155986" y="0"/>
                </a:moveTo>
                <a:lnTo>
                  <a:pt x="245405" y="0"/>
                </a:lnTo>
                <a:cubicBezTo>
                  <a:pt x="283159" y="0"/>
                  <a:pt x="314952" y="29756"/>
                  <a:pt x="317933" y="67446"/>
                </a:cubicBezTo>
                <a:lnTo>
                  <a:pt x="324888" y="146794"/>
                </a:lnTo>
                <a:cubicBezTo>
                  <a:pt x="356681" y="171590"/>
                  <a:pt x="380526" y="206305"/>
                  <a:pt x="392448" y="245979"/>
                </a:cubicBezTo>
                <a:lnTo>
                  <a:pt x="407352" y="245979"/>
                </a:lnTo>
                <a:cubicBezTo>
                  <a:pt x="424242" y="245979"/>
                  <a:pt x="438151" y="259865"/>
                  <a:pt x="438151" y="276726"/>
                </a:cubicBezTo>
                <a:lnTo>
                  <a:pt x="438151" y="330286"/>
                </a:lnTo>
                <a:cubicBezTo>
                  <a:pt x="438151" y="348140"/>
                  <a:pt x="424242" y="362026"/>
                  <a:pt x="407352" y="362026"/>
                </a:cubicBezTo>
                <a:lnTo>
                  <a:pt x="392448" y="362026"/>
                </a:lnTo>
                <a:cubicBezTo>
                  <a:pt x="380526" y="400708"/>
                  <a:pt x="356681" y="435423"/>
                  <a:pt x="324888" y="460219"/>
                </a:cubicBezTo>
                <a:lnTo>
                  <a:pt x="317933" y="539567"/>
                </a:lnTo>
                <a:cubicBezTo>
                  <a:pt x="314952" y="577257"/>
                  <a:pt x="283159" y="606021"/>
                  <a:pt x="245405" y="606021"/>
                </a:cubicBezTo>
                <a:lnTo>
                  <a:pt x="155986" y="606021"/>
                </a:lnTo>
                <a:cubicBezTo>
                  <a:pt x="118231" y="606021"/>
                  <a:pt x="85445" y="577257"/>
                  <a:pt x="82464" y="539567"/>
                </a:cubicBezTo>
                <a:lnTo>
                  <a:pt x="76503" y="460219"/>
                </a:lnTo>
                <a:cubicBezTo>
                  <a:pt x="29806" y="423520"/>
                  <a:pt x="0" y="366985"/>
                  <a:pt x="0" y="303506"/>
                </a:cubicBezTo>
                <a:cubicBezTo>
                  <a:pt x="0" y="240028"/>
                  <a:pt x="29806" y="183492"/>
                  <a:pt x="76503" y="146794"/>
                </a:cubicBezTo>
                <a:lnTo>
                  <a:pt x="82464" y="67446"/>
                </a:lnTo>
                <a:cubicBezTo>
                  <a:pt x="85445" y="28764"/>
                  <a:pt x="118231" y="0"/>
                  <a:pt x="155986" y="0"/>
                </a:cubicBezTo>
                <a:close/>
              </a:path>
            </a:pathLst>
          </a:custGeom>
          <a:solidFill>
            <a:schemeClr val="accent1"/>
          </a:solidFill>
          <a:ln>
            <a:noFill/>
          </a:ln>
          <a:effectLst/>
        </p:spPr>
        <p:txBody>
          <a:bodyPr lIns="19050" tIns="19050" rIns="19050" bIns="1905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1" u="none" strike="noStrike" kern="1200" cap="none" spc="0" normalizeH="0" baseline="0" noProof="0" dirty="0">
              <a:ln>
                <a:noFill/>
              </a:ln>
              <a:solidFill>
                <a:schemeClr val="bg1"/>
              </a:solidFill>
              <a:effectLst>
                <a:outerShdw blurRad="38100" dist="38100" dir="2700000" algn="tl">
                  <a:srgbClr val="000000"/>
                </a:outerShdw>
              </a:effectLst>
              <a:uLnTx/>
              <a:uFillTx/>
              <a:cs typeface="+mn-ea"/>
              <a:sym typeface="+mn-lt"/>
            </a:endParaRPr>
          </a:p>
        </p:txBody>
      </p:sp>
      <p:sp>
        <p:nvSpPr>
          <p:cNvPr id="41" name="AutoShape 98"/>
          <p:cNvSpPr/>
          <p:nvPr/>
        </p:nvSpPr>
        <p:spPr bwMode="auto">
          <a:xfrm>
            <a:off x="7268845" y="1221105"/>
            <a:ext cx="34290" cy="4699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38151" h="606021">
                <a:moveTo>
                  <a:pt x="200700" y="204343"/>
                </a:moveTo>
                <a:cubicBezTo>
                  <a:pt x="215598" y="204343"/>
                  <a:pt x="227516" y="216250"/>
                  <a:pt x="227516" y="230142"/>
                </a:cubicBezTo>
                <a:lnTo>
                  <a:pt x="227516" y="277772"/>
                </a:lnTo>
                <a:lnTo>
                  <a:pt x="287105" y="277772"/>
                </a:lnTo>
                <a:cubicBezTo>
                  <a:pt x="302002" y="277772"/>
                  <a:pt x="313920" y="288687"/>
                  <a:pt x="313920" y="303571"/>
                </a:cubicBezTo>
                <a:cubicBezTo>
                  <a:pt x="313920" y="317463"/>
                  <a:pt x="302002" y="329370"/>
                  <a:pt x="287105" y="329370"/>
                </a:cubicBezTo>
                <a:lnTo>
                  <a:pt x="200700" y="329370"/>
                </a:lnTo>
                <a:cubicBezTo>
                  <a:pt x="185803" y="329370"/>
                  <a:pt x="174878" y="317463"/>
                  <a:pt x="174878" y="303571"/>
                </a:cubicBezTo>
                <a:lnTo>
                  <a:pt x="174878" y="230142"/>
                </a:lnTo>
                <a:cubicBezTo>
                  <a:pt x="174878" y="216250"/>
                  <a:pt x="186796" y="204343"/>
                  <a:pt x="200700" y="204343"/>
                </a:cubicBezTo>
                <a:close/>
                <a:moveTo>
                  <a:pt x="200695" y="168615"/>
                </a:moveTo>
                <a:cubicBezTo>
                  <a:pt x="126180" y="168615"/>
                  <a:pt x="66567" y="229118"/>
                  <a:pt x="66567" y="303506"/>
                </a:cubicBezTo>
                <a:cubicBezTo>
                  <a:pt x="66567" y="376903"/>
                  <a:pt x="126180" y="437406"/>
                  <a:pt x="200695" y="437406"/>
                </a:cubicBezTo>
                <a:cubicBezTo>
                  <a:pt x="275211" y="437406"/>
                  <a:pt x="334823" y="376903"/>
                  <a:pt x="334823" y="303506"/>
                </a:cubicBezTo>
                <a:cubicBezTo>
                  <a:pt x="334823" y="229118"/>
                  <a:pt x="275211" y="168615"/>
                  <a:pt x="200695" y="168615"/>
                </a:cubicBezTo>
                <a:close/>
                <a:moveTo>
                  <a:pt x="155986" y="0"/>
                </a:moveTo>
                <a:lnTo>
                  <a:pt x="245405" y="0"/>
                </a:lnTo>
                <a:cubicBezTo>
                  <a:pt x="283159" y="0"/>
                  <a:pt x="314952" y="29756"/>
                  <a:pt x="317933" y="67446"/>
                </a:cubicBezTo>
                <a:lnTo>
                  <a:pt x="324888" y="146794"/>
                </a:lnTo>
                <a:cubicBezTo>
                  <a:pt x="356681" y="171590"/>
                  <a:pt x="380526" y="206305"/>
                  <a:pt x="392448" y="245979"/>
                </a:cubicBezTo>
                <a:lnTo>
                  <a:pt x="407352" y="245979"/>
                </a:lnTo>
                <a:cubicBezTo>
                  <a:pt x="424242" y="245979"/>
                  <a:pt x="438151" y="259865"/>
                  <a:pt x="438151" y="276726"/>
                </a:cubicBezTo>
                <a:lnTo>
                  <a:pt x="438151" y="330286"/>
                </a:lnTo>
                <a:cubicBezTo>
                  <a:pt x="438151" y="348140"/>
                  <a:pt x="424242" y="362026"/>
                  <a:pt x="407352" y="362026"/>
                </a:cubicBezTo>
                <a:lnTo>
                  <a:pt x="392448" y="362026"/>
                </a:lnTo>
                <a:cubicBezTo>
                  <a:pt x="380526" y="400708"/>
                  <a:pt x="356681" y="435423"/>
                  <a:pt x="324888" y="460219"/>
                </a:cubicBezTo>
                <a:lnTo>
                  <a:pt x="317933" y="539567"/>
                </a:lnTo>
                <a:cubicBezTo>
                  <a:pt x="314952" y="577257"/>
                  <a:pt x="283159" y="606021"/>
                  <a:pt x="245405" y="606021"/>
                </a:cubicBezTo>
                <a:lnTo>
                  <a:pt x="155986" y="606021"/>
                </a:lnTo>
                <a:cubicBezTo>
                  <a:pt x="118231" y="606021"/>
                  <a:pt x="85445" y="577257"/>
                  <a:pt x="82464" y="539567"/>
                </a:cubicBezTo>
                <a:lnTo>
                  <a:pt x="76503" y="460219"/>
                </a:lnTo>
                <a:cubicBezTo>
                  <a:pt x="29806" y="423520"/>
                  <a:pt x="0" y="366985"/>
                  <a:pt x="0" y="303506"/>
                </a:cubicBezTo>
                <a:cubicBezTo>
                  <a:pt x="0" y="240028"/>
                  <a:pt x="29806" y="183492"/>
                  <a:pt x="76503" y="146794"/>
                </a:cubicBezTo>
                <a:lnTo>
                  <a:pt x="82464" y="67446"/>
                </a:lnTo>
                <a:cubicBezTo>
                  <a:pt x="85445" y="28764"/>
                  <a:pt x="118231" y="0"/>
                  <a:pt x="155986" y="0"/>
                </a:cubicBezTo>
                <a:close/>
              </a:path>
            </a:pathLst>
          </a:custGeom>
          <a:solidFill>
            <a:schemeClr val="accent1"/>
          </a:solidFill>
          <a:ln>
            <a:noFill/>
          </a:ln>
          <a:effectLst/>
        </p:spPr>
        <p:txBody>
          <a:bodyPr lIns="19050" tIns="19050" rIns="19050" bIns="1905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1" u="none" strike="noStrike" kern="1200" cap="none" spc="0" normalizeH="0" baseline="0" noProof="0" dirty="0">
              <a:ln>
                <a:noFill/>
              </a:ln>
              <a:solidFill>
                <a:schemeClr val="bg1"/>
              </a:solidFill>
              <a:effectLst>
                <a:outerShdw blurRad="38100" dist="38100" dir="2700000" algn="tl">
                  <a:srgbClr val="000000"/>
                </a:outerShdw>
              </a:effectLst>
              <a:uLnTx/>
              <a:uFillTx/>
              <a:cs typeface="+mn-ea"/>
              <a:sym typeface="+mn-lt"/>
            </a:endParaRPr>
          </a:p>
        </p:txBody>
      </p:sp>
      <p:sp>
        <p:nvSpPr>
          <p:cNvPr id="42" name="AutoShape 99"/>
          <p:cNvSpPr/>
          <p:nvPr/>
        </p:nvSpPr>
        <p:spPr bwMode="auto">
          <a:xfrm>
            <a:off x="7277735" y="1524000"/>
            <a:ext cx="16510" cy="2286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38151" h="606021">
                <a:moveTo>
                  <a:pt x="200700" y="204343"/>
                </a:moveTo>
                <a:cubicBezTo>
                  <a:pt x="215598" y="204343"/>
                  <a:pt x="227516" y="216250"/>
                  <a:pt x="227516" y="230142"/>
                </a:cubicBezTo>
                <a:lnTo>
                  <a:pt x="227516" y="277772"/>
                </a:lnTo>
                <a:lnTo>
                  <a:pt x="287105" y="277772"/>
                </a:lnTo>
                <a:cubicBezTo>
                  <a:pt x="302002" y="277772"/>
                  <a:pt x="313920" y="288687"/>
                  <a:pt x="313920" y="303571"/>
                </a:cubicBezTo>
                <a:cubicBezTo>
                  <a:pt x="313920" y="317463"/>
                  <a:pt x="302002" y="329370"/>
                  <a:pt x="287105" y="329370"/>
                </a:cubicBezTo>
                <a:lnTo>
                  <a:pt x="200700" y="329370"/>
                </a:lnTo>
                <a:cubicBezTo>
                  <a:pt x="185803" y="329370"/>
                  <a:pt x="174878" y="317463"/>
                  <a:pt x="174878" y="303571"/>
                </a:cubicBezTo>
                <a:lnTo>
                  <a:pt x="174878" y="230142"/>
                </a:lnTo>
                <a:cubicBezTo>
                  <a:pt x="174878" y="216250"/>
                  <a:pt x="186796" y="204343"/>
                  <a:pt x="200700" y="204343"/>
                </a:cubicBezTo>
                <a:close/>
                <a:moveTo>
                  <a:pt x="200695" y="168615"/>
                </a:moveTo>
                <a:cubicBezTo>
                  <a:pt x="126180" y="168615"/>
                  <a:pt x="66567" y="229118"/>
                  <a:pt x="66567" y="303506"/>
                </a:cubicBezTo>
                <a:cubicBezTo>
                  <a:pt x="66567" y="376903"/>
                  <a:pt x="126180" y="437406"/>
                  <a:pt x="200695" y="437406"/>
                </a:cubicBezTo>
                <a:cubicBezTo>
                  <a:pt x="275211" y="437406"/>
                  <a:pt x="334823" y="376903"/>
                  <a:pt x="334823" y="303506"/>
                </a:cubicBezTo>
                <a:cubicBezTo>
                  <a:pt x="334823" y="229118"/>
                  <a:pt x="275211" y="168615"/>
                  <a:pt x="200695" y="168615"/>
                </a:cubicBezTo>
                <a:close/>
                <a:moveTo>
                  <a:pt x="155986" y="0"/>
                </a:moveTo>
                <a:lnTo>
                  <a:pt x="245405" y="0"/>
                </a:lnTo>
                <a:cubicBezTo>
                  <a:pt x="283159" y="0"/>
                  <a:pt x="314952" y="29756"/>
                  <a:pt x="317933" y="67446"/>
                </a:cubicBezTo>
                <a:lnTo>
                  <a:pt x="324888" y="146794"/>
                </a:lnTo>
                <a:cubicBezTo>
                  <a:pt x="356681" y="171590"/>
                  <a:pt x="380526" y="206305"/>
                  <a:pt x="392448" y="245979"/>
                </a:cubicBezTo>
                <a:lnTo>
                  <a:pt x="407352" y="245979"/>
                </a:lnTo>
                <a:cubicBezTo>
                  <a:pt x="424242" y="245979"/>
                  <a:pt x="438151" y="259865"/>
                  <a:pt x="438151" y="276726"/>
                </a:cubicBezTo>
                <a:lnTo>
                  <a:pt x="438151" y="330286"/>
                </a:lnTo>
                <a:cubicBezTo>
                  <a:pt x="438151" y="348140"/>
                  <a:pt x="424242" y="362026"/>
                  <a:pt x="407352" y="362026"/>
                </a:cubicBezTo>
                <a:lnTo>
                  <a:pt x="392448" y="362026"/>
                </a:lnTo>
                <a:cubicBezTo>
                  <a:pt x="380526" y="400708"/>
                  <a:pt x="356681" y="435423"/>
                  <a:pt x="324888" y="460219"/>
                </a:cubicBezTo>
                <a:lnTo>
                  <a:pt x="317933" y="539567"/>
                </a:lnTo>
                <a:cubicBezTo>
                  <a:pt x="314952" y="577257"/>
                  <a:pt x="283159" y="606021"/>
                  <a:pt x="245405" y="606021"/>
                </a:cubicBezTo>
                <a:lnTo>
                  <a:pt x="155986" y="606021"/>
                </a:lnTo>
                <a:cubicBezTo>
                  <a:pt x="118231" y="606021"/>
                  <a:pt x="85445" y="577257"/>
                  <a:pt x="82464" y="539567"/>
                </a:cubicBezTo>
                <a:lnTo>
                  <a:pt x="76503" y="460219"/>
                </a:lnTo>
                <a:cubicBezTo>
                  <a:pt x="29806" y="423520"/>
                  <a:pt x="0" y="366985"/>
                  <a:pt x="0" y="303506"/>
                </a:cubicBezTo>
                <a:cubicBezTo>
                  <a:pt x="0" y="240028"/>
                  <a:pt x="29806" y="183492"/>
                  <a:pt x="76503" y="146794"/>
                </a:cubicBezTo>
                <a:lnTo>
                  <a:pt x="82464" y="67446"/>
                </a:lnTo>
                <a:cubicBezTo>
                  <a:pt x="85445" y="28764"/>
                  <a:pt x="118231" y="0"/>
                  <a:pt x="155986" y="0"/>
                </a:cubicBezTo>
                <a:close/>
              </a:path>
            </a:pathLst>
          </a:custGeom>
          <a:solidFill>
            <a:schemeClr val="accent1"/>
          </a:solidFill>
          <a:ln>
            <a:noFill/>
          </a:ln>
          <a:effectLst/>
        </p:spPr>
        <p:txBody>
          <a:bodyPr lIns="19050" tIns="19050" rIns="19050" bIns="1905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1" u="none" strike="noStrike" kern="1200" cap="none" spc="0" normalizeH="0" baseline="0" noProof="0" dirty="0">
              <a:ln>
                <a:noFill/>
              </a:ln>
              <a:solidFill>
                <a:schemeClr val="bg1"/>
              </a:solidFill>
              <a:effectLst>
                <a:outerShdw blurRad="38100" dist="38100" dir="2700000" algn="tl">
                  <a:srgbClr val="000000"/>
                </a:outerShdw>
              </a:effectLst>
              <a:uLnTx/>
              <a:uFillTx/>
              <a:cs typeface="+mn-ea"/>
              <a:sym typeface="+mn-lt"/>
            </a:endParaRPr>
          </a:p>
        </p:txBody>
      </p:sp>
      <p:sp>
        <p:nvSpPr>
          <p:cNvPr id="45" name="iṧḷïdè"/>
          <p:cNvSpPr/>
          <p:nvPr/>
        </p:nvSpPr>
        <p:spPr bwMode="auto">
          <a:xfrm>
            <a:off x="1533525" y="1871980"/>
            <a:ext cx="3379470" cy="591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0140" tIns="60070" rIns="120140" bIns="60070" anchor="t" anchorCtr="0"/>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defTabSz="913765" rtl="0" eaLnBrk="1" fontAlgn="auto" latinLnBrk="0" hangingPunct="1">
              <a:lnSpc>
                <a:spcPct val="150000"/>
              </a:lnSpc>
              <a:spcBef>
                <a:spcPct val="0"/>
              </a:spcBef>
              <a:spcAft>
                <a:spcPct val="0"/>
              </a:spcAft>
              <a:buClrTx/>
              <a:buSzTx/>
              <a:buFontTx/>
              <a:buNone/>
              <a:defRPr/>
            </a:pPr>
            <a:r>
              <a:rPr sz="1200" noProof="0" dirty="0" err="1">
                <a:ln>
                  <a:noFill/>
                </a:ln>
                <a:solidFill>
                  <a:schemeClr val="bg1"/>
                </a:solidFill>
                <a:effectLst/>
                <a:uLnTx/>
                <a:uFillTx/>
                <a:cs typeface="+mn-ea"/>
                <a:sym typeface="+mn-lt"/>
              </a:rPr>
              <a:t>在搜索前首先对每个空白格进行预处理，赋</a:t>
            </a:r>
            <a:r>
              <a:rPr lang="zh-CN" altLang="en-US" sz="1200" noProof="0" dirty="0">
                <a:ln>
                  <a:noFill/>
                </a:ln>
                <a:solidFill>
                  <a:schemeClr val="bg1"/>
                </a:solidFill>
                <a:effectLst/>
                <a:uLnTx/>
                <a:uFillTx/>
                <a:cs typeface="+mn-ea"/>
                <a:sym typeface="+mn-lt"/>
              </a:rPr>
              <a:t>予</a:t>
            </a:r>
            <a:r>
              <a:rPr sz="1200" noProof="0" dirty="0" err="1">
                <a:ln>
                  <a:noFill/>
                </a:ln>
                <a:solidFill>
                  <a:schemeClr val="bg1"/>
                </a:solidFill>
                <a:effectLst/>
                <a:uLnTx/>
                <a:uFillTx/>
                <a:cs typeface="+mn-ea"/>
                <a:sym typeface="+mn-lt"/>
              </a:rPr>
              <a:t>每个格子一个权值</a:t>
            </a:r>
            <a:endParaRPr sz="1200" noProof="0" dirty="0">
              <a:ln>
                <a:noFill/>
              </a:ln>
              <a:solidFill>
                <a:schemeClr val="bg1"/>
              </a:solidFill>
              <a:effectLst/>
              <a:uLnTx/>
              <a:uFillTx/>
              <a:cs typeface="+mn-ea"/>
              <a:sym typeface="+mn-lt"/>
            </a:endParaRPr>
          </a:p>
          <a:p>
            <a:pPr marL="0" marR="0" lvl="0" indent="0" defTabSz="913765" rtl="0" eaLnBrk="1" fontAlgn="auto" latinLnBrk="0" hangingPunct="1">
              <a:lnSpc>
                <a:spcPct val="150000"/>
              </a:lnSpc>
              <a:spcBef>
                <a:spcPct val="0"/>
              </a:spcBef>
              <a:spcAft>
                <a:spcPct val="0"/>
              </a:spcAft>
              <a:buClrTx/>
              <a:buSzTx/>
              <a:buFontTx/>
              <a:buNone/>
              <a:defRPr/>
            </a:pPr>
            <a:r>
              <a:rPr sz="1200" noProof="0" dirty="0">
                <a:ln>
                  <a:noFill/>
                </a:ln>
                <a:solidFill>
                  <a:schemeClr val="bg1"/>
                </a:solidFill>
                <a:effectLst/>
                <a:uLnTx/>
                <a:uFillTx/>
                <a:cs typeface="+mn-ea"/>
                <a:sym typeface="+mn-lt"/>
              </a:rPr>
              <a:t>W[i][j]=i行上非空的个数+j行上非空的个数+[i][j]所在3*3方格中非空的个数</a:t>
            </a:r>
          </a:p>
          <a:p>
            <a:pPr marL="0" marR="0" lvl="0" indent="0" defTabSz="913765" rtl="0" eaLnBrk="1" fontAlgn="auto" latinLnBrk="0" hangingPunct="1">
              <a:lnSpc>
                <a:spcPct val="150000"/>
              </a:lnSpc>
              <a:spcBef>
                <a:spcPct val="0"/>
              </a:spcBef>
              <a:spcAft>
                <a:spcPct val="0"/>
              </a:spcAft>
              <a:buClrTx/>
              <a:buSzTx/>
              <a:buFontTx/>
              <a:buNone/>
              <a:defRPr/>
            </a:pPr>
            <a:r>
              <a:rPr sz="1200" noProof="0" dirty="0">
                <a:ln>
                  <a:noFill/>
                </a:ln>
                <a:solidFill>
                  <a:schemeClr val="bg1"/>
                </a:solidFill>
                <a:effectLst/>
                <a:uLnTx/>
                <a:uFillTx/>
                <a:cs typeface="+mn-ea"/>
                <a:sym typeface="+mn-lt"/>
              </a:rPr>
              <a:t>然后将&lt;权值,方格地址&gt;二元组压入大根堆中每次取出权值最大的点进行DFS操作</a:t>
            </a:r>
            <a:endParaRPr kumimoji="0" lang="zh-CN" altLang="en-US" sz="1200" b="0" i="0" u="none" strike="noStrike" kern="1200" cap="none" spc="0" normalizeH="0" baseline="0" noProof="0" dirty="0">
              <a:ln>
                <a:noFill/>
              </a:ln>
              <a:solidFill>
                <a:schemeClr val="bg1"/>
              </a:solidFill>
              <a:effectLst/>
              <a:uLnTx/>
              <a:uFillTx/>
              <a:cs typeface="+mn-ea"/>
              <a:sym typeface="+mn-lt"/>
            </a:endParaRPr>
          </a:p>
        </p:txBody>
      </p:sp>
      <p:sp>
        <p:nvSpPr>
          <p:cNvPr id="46" name="iṧḷïdè"/>
          <p:cNvSpPr/>
          <p:nvPr/>
        </p:nvSpPr>
        <p:spPr bwMode="auto">
          <a:xfrm>
            <a:off x="-635" y="4301490"/>
            <a:ext cx="4913630" cy="1656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0140" tIns="60070" rIns="120140" bIns="60070" anchor="t" anchorCtr="0"/>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50000"/>
              </a:lnSpc>
              <a:spcBef>
                <a:spcPct val="0"/>
              </a:spcBef>
              <a:spcAft>
                <a:spcPct val="0"/>
              </a:spcAft>
              <a:buClrTx/>
              <a:buSzTx/>
              <a:buFontTx/>
              <a:buNone/>
              <a:defRPr/>
            </a:pPr>
            <a:endParaRPr kumimoji="0" sz="1200" b="0" i="0" u="none" strike="noStrike" kern="1200" cap="none" spc="0" normalizeH="0" baseline="0" noProof="0" dirty="0">
              <a:ln>
                <a:noFill/>
              </a:ln>
              <a:solidFill>
                <a:schemeClr val="bg1"/>
              </a:solidFill>
              <a:effectLst/>
              <a:uLnTx/>
              <a:uFillTx/>
              <a:cs typeface="+mn-ea"/>
              <a:sym typeface="+mn-lt"/>
            </a:endParaRPr>
          </a:p>
        </p:txBody>
      </p:sp>
      <p:grpSp>
        <p:nvGrpSpPr>
          <p:cNvPr id="26" name="组合 25"/>
          <p:cNvGrpSpPr/>
          <p:nvPr/>
        </p:nvGrpSpPr>
        <p:grpSpPr>
          <a:xfrm>
            <a:off x="4690163" y="406143"/>
            <a:ext cx="3570339" cy="829490"/>
            <a:chOff x="4690163" y="406143"/>
            <a:chExt cx="3570339" cy="829490"/>
          </a:xfrm>
        </p:grpSpPr>
        <p:sp>
          <p:nvSpPr>
            <p:cNvPr id="27" name="文本框 26"/>
            <p:cNvSpPr txBox="1"/>
            <p:nvPr/>
          </p:nvSpPr>
          <p:spPr>
            <a:xfrm>
              <a:off x="4690163" y="590473"/>
              <a:ext cx="3570339" cy="645160"/>
            </a:xfrm>
            <a:prstGeom prst="rect">
              <a:avLst/>
            </a:prstGeom>
            <a:noFill/>
          </p:spPr>
          <p:txBody>
            <a:bodyPr wrap="square" rtlCol="0">
              <a:spAutoFit/>
            </a:bodyPr>
            <a:lstStyle/>
            <a:p>
              <a:pPr algn="ctr"/>
              <a:r>
                <a:rPr lang="zh-CN" altLang="en-US" sz="3600" dirty="0">
                  <a:solidFill>
                    <a:schemeClr val="bg1"/>
                  </a:solidFill>
                  <a:sym typeface="+mn-ea"/>
                </a:rPr>
                <a:t>启发式搜索算法</a:t>
              </a:r>
              <a:endParaRPr lang="zh-CN" altLang="en-US" sz="3600" dirty="0">
                <a:solidFill>
                  <a:schemeClr val="bg1"/>
                </a:solidFill>
              </a:endParaRPr>
            </a:p>
          </p:txBody>
        </p:sp>
        <p:sp>
          <p:nvSpPr>
            <p:cNvPr id="28" name="文本框 27"/>
            <p:cNvSpPr txBox="1"/>
            <p:nvPr/>
          </p:nvSpPr>
          <p:spPr>
            <a:xfrm>
              <a:off x="4690163" y="406143"/>
              <a:ext cx="3570339" cy="307777"/>
            </a:xfrm>
            <a:prstGeom prst="rect">
              <a:avLst/>
            </a:prstGeom>
            <a:noFill/>
          </p:spPr>
          <p:txBody>
            <a:bodyPr wrap="square" rtlCol="0">
              <a:spAutoFit/>
            </a:bodyPr>
            <a:lstStyle/>
            <a:p>
              <a:pPr algn="ctr"/>
              <a:r>
                <a:rPr lang="en-US" altLang="zh-CN" sz="1400" dirty="0">
                  <a:solidFill>
                    <a:schemeClr val="accent1"/>
                  </a:solidFill>
                  <a:latin typeface="思源黑体" panose="020B0400000000000000" pitchFamily="34" charset="-122"/>
                  <a:ea typeface="思源黑体" panose="020B0400000000000000" pitchFamily="34" charset="-122"/>
                  <a:sym typeface="思源黑体" panose="020B0400000000000000" pitchFamily="34" charset="-122"/>
                </a:rPr>
                <a:t>Use "Title Only" Layout</a:t>
              </a:r>
              <a:endParaRPr lang="zh-CN" altLang="en-US" sz="1400" dirty="0">
                <a:solidFill>
                  <a:schemeClr val="accent1"/>
                </a:solidFill>
              </a:endParaRPr>
            </a:p>
          </p:txBody>
        </p:sp>
      </p:grpSp>
      <p:sp>
        <p:nvSpPr>
          <p:cNvPr id="2" name="文本框 1"/>
          <p:cNvSpPr txBox="1"/>
          <p:nvPr/>
        </p:nvSpPr>
        <p:spPr>
          <a:xfrm>
            <a:off x="6122035" y="2097405"/>
            <a:ext cx="5020310" cy="3600986"/>
          </a:xfrm>
          <a:prstGeom prst="rect">
            <a:avLst/>
          </a:prstGeom>
          <a:noFill/>
        </p:spPr>
        <p:txBody>
          <a:bodyPr wrap="square" rtlCol="0">
            <a:spAutoFit/>
          </a:bodyPr>
          <a:lstStyle/>
          <a:p>
            <a:pPr marL="0" marR="0" lvl="0" indent="0" defTabSz="913765" rtl="0" eaLnBrk="1" fontAlgn="auto" latinLnBrk="0" hangingPunct="1">
              <a:lnSpc>
                <a:spcPct val="150000"/>
              </a:lnSpc>
              <a:spcBef>
                <a:spcPct val="0"/>
              </a:spcBef>
              <a:spcAft>
                <a:spcPct val="0"/>
              </a:spcAft>
              <a:buClrTx/>
              <a:buSzTx/>
              <a:buFontTx/>
              <a:buNone/>
              <a:defRPr/>
            </a:pPr>
            <a:r>
              <a:rPr sz="1200" noProof="0" dirty="0">
                <a:ln>
                  <a:noFill/>
                </a:ln>
                <a:solidFill>
                  <a:schemeClr val="bg1"/>
                </a:solidFill>
                <a:effectLst/>
                <a:uLnTx/>
                <a:uFillTx/>
                <a:cs typeface="+mn-ea"/>
                <a:sym typeface="+mn-lt"/>
              </a:rPr>
              <a:t>bool Check(int n, int key)</a:t>
            </a:r>
            <a:endParaRPr kumimoji="0" sz="1200" b="0" i="0" u="none" strike="noStrike" kern="1200" cap="none" spc="0" normalizeH="0" baseline="0" noProof="0" dirty="0">
              <a:ln>
                <a:noFill/>
              </a:ln>
              <a:solidFill>
                <a:schemeClr val="bg1"/>
              </a:solidFill>
              <a:effectLst/>
              <a:uLnTx/>
              <a:uFillTx/>
              <a:cs typeface="+mn-ea"/>
              <a:sym typeface="+mn-lt"/>
            </a:endParaRPr>
          </a:p>
          <a:p>
            <a:pPr marL="0" marR="0" lvl="0" indent="0" defTabSz="913765" rtl="0" eaLnBrk="1" fontAlgn="auto" latinLnBrk="0" hangingPunct="1">
              <a:lnSpc>
                <a:spcPct val="150000"/>
              </a:lnSpc>
              <a:spcBef>
                <a:spcPct val="0"/>
              </a:spcBef>
              <a:spcAft>
                <a:spcPct val="0"/>
              </a:spcAft>
              <a:buClrTx/>
              <a:buSzTx/>
              <a:buFontTx/>
              <a:buNone/>
              <a:defRPr/>
            </a:pPr>
            <a:r>
              <a:rPr sz="1200" noProof="0" dirty="0">
                <a:ln>
                  <a:noFill/>
                </a:ln>
                <a:solidFill>
                  <a:schemeClr val="bg1"/>
                </a:solidFill>
                <a:effectLst/>
                <a:uLnTx/>
                <a:uFillTx/>
                <a:cs typeface="+mn-ea"/>
                <a:sym typeface="+mn-lt"/>
              </a:rPr>
              <a:t>{/* 判断n所在横列是否合法 */</a:t>
            </a:r>
            <a:endParaRPr kumimoji="0" sz="1200" b="0" i="0" u="none" strike="noStrike" kern="1200" cap="none" spc="0" normalizeH="0" baseline="0" noProof="0" dirty="0">
              <a:ln>
                <a:noFill/>
              </a:ln>
              <a:solidFill>
                <a:schemeClr val="bg1"/>
              </a:solidFill>
              <a:effectLst/>
              <a:uLnTx/>
              <a:uFillTx/>
              <a:cs typeface="+mn-ea"/>
              <a:sym typeface="+mn-lt"/>
            </a:endParaRPr>
          </a:p>
          <a:p>
            <a:pPr marL="0" marR="0" lvl="0" indent="0" defTabSz="913765" rtl="0" eaLnBrk="1" fontAlgn="auto" latinLnBrk="0" hangingPunct="1">
              <a:lnSpc>
                <a:spcPct val="150000"/>
              </a:lnSpc>
              <a:spcBef>
                <a:spcPct val="0"/>
              </a:spcBef>
              <a:spcAft>
                <a:spcPct val="0"/>
              </a:spcAft>
              <a:buClrTx/>
              <a:buSzTx/>
              <a:buFontTx/>
              <a:buNone/>
              <a:defRPr/>
            </a:pPr>
            <a:r>
              <a:rPr sz="1200" noProof="0" dirty="0">
                <a:ln>
                  <a:noFill/>
                </a:ln>
                <a:solidFill>
                  <a:schemeClr val="bg1"/>
                </a:solidFill>
                <a:effectLst/>
                <a:uLnTx/>
                <a:uFillTx/>
                <a:cs typeface="+mn-ea"/>
                <a:sym typeface="+mn-lt"/>
              </a:rPr>
              <a:t>    for (int i = 0; i &lt; 9; i++)  { /* j为n竖坐标 */ int j = n / 9;</a:t>
            </a:r>
            <a:endParaRPr kumimoji="0" sz="1200" b="0" i="0" u="none" strike="noStrike" kern="1200" cap="none" spc="0" normalizeH="0" baseline="0" noProof="0" dirty="0">
              <a:ln>
                <a:noFill/>
              </a:ln>
              <a:solidFill>
                <a:schemeClr val="bg1"/>
              </a:solidFill>
              <a:effectLst/>
              <a:uLnTx/>
              <a:uFillTx/>
              <a:cs typeface="+mn-ea"/>
              <a:sym typeface="+mn-lt"/>
            </a:endParaRPr>
          </a:p>
          <a:p>
            <a:pPr marL="0" marR="0" lvl="0" indent="0" defTabSz="913765" rtl="0" eaLnBrk="1" fontAlgn="auto" latinLnBrk="0" hangingPunct="1">
              <a:lnSpc>
                <a:spcPct val="150000"/>
              </a:lnSpc>
              <a:spcBef>
                <a:spcPct val="0"/>
              </a:spcBef>
              <a:spcAft>
                <a:spcPct val="0"/>
              </a:spcAft>
              <a:buClrTx/>
              <a:buSzTx/>
              <a:buFontTx/>
              <a:buNone/>
              <a:defRPr/>
            </a:pPr>
            <a:r>
              <a:rPr sz="1200" noProof="0" dirty="0">
                <a:ln>
                  <a:noFill/>
                </a:ln>
                <a:solidFill>
                  <a:schemeClr val="bg1"/>
                </a:solidFill>
                <a:effectLst/>
                <a:uLnTx/>
                <a:uFillTx/>
                <a:cs typeface="+mn-ea"/>
                <a:sym typeface="+mn-lt"/>
              </a:rPr>
              <a:t>        if (num[j][i] == key) return false;} /* 判断n所在竖列是否合法 */</a:t>
            </a:r>
            <a:endParaRPr kumimoji="0" sz="1200" b="0" i="0" u="none" strike="noStrike" kern="1200" cap="none" spc="0" normalizeH="0" baseline="0" noProof="0" dirty="0">
              <a:ln>
                <a:noFill/>
              </a:ln>
              <a:solidFill>
                <a:schemeClr val="bg1"/>
              </a:solidFill>
              <a:effectLst/>
              <a:uLnTx/>
              <a:uFillTx/>
              <a:cs typeface="+mn-ea"/>
              <a:sym typeface="+mn-lt"/>
            </a:endParaRPr>
          </a:p>
          <a:p>
            <a:pPr marL="0" marR="0" lvl="0" indent="0" defTabSz="913765" rtl="0" eaLnBrk="1" fontAlgn="auto" latinLnBrk="0" hangingPunct="1">
              <a:lnSpc>
                <a:spcPct val="150000"/>
              </a:lnSpc>
              <a:spcBef>
                <a:spcPct val="0"/>
              </a:spcBef>
              <a:spcAft>
                <a:spcPct val="0"/>
              </a:spcAft>
              <a:buClrTx/>
              <a:buSzTx/>
              <a:buFontTx/>
              <a:buNone/>
              <a:defRPr/>
            </a:pPr>
            <a:r>
              <a:rPr sz="1200" noProof="0" dirty="0">
                <a:ln>
                  <a:noFill/>
                </a:ln>
                <a:solidFill>
                  <a:schemeClr val="bg1"/>
                </a:solidFill>
                <a:effectLst/>
                <a:uLnTx/>
                <a:uFillTx/>
                <a:cs typeface="+mn-ea"/>
                <a:sym typeface="+mn-lt"/>
              </a:rPr>
              <a:t>    for (int i = 0; i &lt; 9; i++)</a:t>
            </a:r>
            <a:endParaRPr kumimoji="0" sz="1200" b="0" i="0" u="none" strike="noStrike" kern="1200" cap="none" spc="0" normalizeH="0" baseline="0" noProof="0" dirty="0">
              <a:ln>
                <a:noFill/>
              </a:ln>
              <a:solidFill>
                <a:schemeClr val="bg1"/>
              </a:solidFill>
              <a:effectLst/>
              <a:uLnTx/>
              <a:uFillTx/>
              <a:cs typeface="+mn-ea"/>
              <a:sym typeface="+mn-lt"/>
            </a:endParaRPr>
          </a:p>
          <a:p>
            <a:pPr marL="0" marR="0" lvl="0" indent="0" defTabSz="913765" rtl="0" eaLnBrk="1" fontAlgn="auto" latinLnBrk="0" hangingPunct="1">
              <a:lnSpc>
                <a:spcPct val="150000"/>
              </a:lnSpc>
              <a:spcBef>
                <a:spcPct val="0"/>
              </a:spcBef>
              <a:spcAft>
                <a:spcPct val="0"/>
              </a:spcAft>
              <a:buClrTx/>
              <a:buSzTx/>
              <a:buFontTx/>
              <a:buNone/>
              <a:defRPr/>
            </a:pPr>
            <a:r>
              <a:rPr sz="1200" noProof="0" dirty="0">
                <a:ln>
                  <a:noFill/>
                </a:ln>
                <a:solidFill>
                  <a:schemeClr val="bg1"/>
                </a:solidFill>
                <a:effectLst/>
                <a:uLnTx/>
                <a:uFillTx/>
                <a:cs typeface="+mn-ea"/>
                <a:sym typeface="+mn-lt"/>
              </a:rPr>
              <a:t>    { /* j为n横坐标 */ int j = n % 9;  if (num[i][j] == key) return false;</a:t>
            </a:r>
            <a:endParaRPr kumimoji="0" sz="1200" b="0" i="0" u="none" strike="noStrike" kern="1200" cap="none" spc="0" normalizeH="0" baseline="0" noProof="0" dirty="0">
              <a:ln>
                <a:noFill/>
              </a:ln>
              <a:solidFill>
                <a:schemeClr val="bg1"/>
              </a:solidFill>
              <a:effectLst/>
              <a:uLnTx/>
              <a:uFillTx/>
              <a:cs typeface="+mn-ea"/>
              <a:sym typeface="+mn-lt"/>
            </a:endParaRPr>
          </a:p>
          <a:p>
            <a:pPr marL="0" marR="0" lvl="0" indent="0" defTabSz="913765" rtl="0" eaLnBrk="1" fontAlgn="auto" latinLnBrk="0" hangingPunct="1">
              <a:lnSpc>
                <a:spcPct val="150000"/>
              </a:lnSpc>
              <a:spcBef>
                <a:spcPct val="0"/>
              </a:spcBef>
              <a:spcAft>
                <a:spcPct val="0"/>
              </a:spcAft>
              <a:buClrTx/>
              <a:buSzTx/>
              <a:buFontTx/>
              <a:buNone/>
              <a:defRPr/>
            </a:pPr>
            <a:r>
              <a:rPr sz="1200" noProof="0" dirty="0">
                <a:ln>
                  <a:noFill/>
                </a:ln>
                <a:solidFill>
                  <a:schemeClr val="bg1"/>
                </a:solidFill>
                <a:effectLst/>
                <a:uLnTx/>
                <a:uFillTx/>
                <a:cs typeface="+mn-ea"/>
                <a:sym typeface="+mn-lt"/>
              </a:rPr>
              <a:t>}/* x为n所在的小九宫格左顶点竖坐标 */ int x = n / 9 / 3 * 3;</a:t>
            </a:r>
            <a:endParaRPr kumimoji="0" sz="1200" b="0" i="0" u="none" strike="noStrike" kern="1200" cap="none" spc="0" normalizeH="0" baseline="0" noProof="0" dirty="0">
              <a:ln>
                <a:noFill/>
              </a:ln>
              <a:solidFill>
                <a:schemeClr val="bg1"/>
              </a:solidFill>
              <a:effectLst/>
              <a:uLnTx/>
              <a:uFillTx/>
              <a:cs typeface="+mn-ea"/>
              <a:sym typeface="+mn-lt"/>
            </a:endParaRPr>
          </a:p>
          <a:p>
            <a:pPr marL="0" marR="0" lvl="0" indent="0" defTabSz="913765" rtl="0" eaLnBrk="1" fontAlgn="auto" latinLnBrk="0" hangingPunct="1">
              <a:lnSpc>
                <a:spcPct val="150000"/>
              </a:lnSpc>
              <a:spcBef>
                <a:spcPct val="0"/>
              </a:spcBef>
              <a:spcAft>
                <a:spcPct val="0"/>
              </a:spcAft>
              <a:buClrTx/>
              <a:buSzTx/>
              <a:buFontTx/>
              <a:buNone/>
              <a:defRPr/>
            </a:pPr>
            <a:r>
              <a:rPr sz="1200" noProof="0" dirty="0">
                <a:ln>
                  <a:noFill/>
                </a:ln>
                <a:solidFill>
                  <a:schemeClr val="bg1"/>
                </a:solidFill>
                <a:effectLst/>
                <a:uLnTx/>
                <a:uFillTx/>
                <a:cs typeface="+mn-ea"/>
                <a:sym typeface="+mn-lt"/>
              </a:rPr>
              <a:t> /* y为n所在的小九宫格左顶点横坐标 */int y = n % 9 / 3 * 3;</a:t>
            </a:r>
            <a:endParaRPr kumimoji="0" sz="1200" b="0" i="0" u="none" strike="noStrike" kern="1200" cap="none" spc="0" normalizeH="0" baseline="0" noProof="0" dirty="0">
              <a:ln>
                <a:noFill/>
              </a:ln>
              <a:solidFill>
                <a:schemeClr val="bg1"/>
              </a:solidFill>
              <a:effectLst/>
              <a:uLnTx/>
              <a:uFillTx/>
              <a:cs typeface="+mn-ea"/>
              <a:sym typeface="+mn-lt"/>
            </a:endParaRPr>
          </a:p>
          <a:p>
            <a:pPr marL="0" marR="0" lvl="0" indent="0" defTabSz="913765" rtl="0" eaLnBrk="1" fontAlgn="auto" latinLnBrk="0" hangingPunct="1">
              <a:lnSpc>
                <a:spcPct val="150000"/>
              </a:lnSpc>
              <a:spcBef>
                <a:spcPct val="0"/>
              </a:spcBef>
              <a:spcAft>
                <a:spcPct val="0"/>
              </a:spcAft>
              <a:buClrTx/>
              <a:buSzTx/>
              <a:buFontTx/>
              <a:buNone/>
              <a:defRPr/>
            </a:pPr>
            <a:r>
              <a:rPr sz="1200" noProof="0" dirty="0">
                <a:ln>
                  <a:noFill/>
                </a:ln>
                <a:solidFill>
                  <a:schemeClr val="bg1"/>
                </a:solidFill>
                <a:effectLst/>
                <a:uLnTx/>
                <a:uFillTx/>
                <a:cs typeface="+mn-ea"/>
                <a:sym typeface="+mn-lt"/>
              </a:rPr>
              <a:t>/* 判断n所在的小九宫格是否合法 */for (int i = x; i &lt; x + 3; i++)</a:t>
            </a:r>
            <a:endParaRPr kumimoji="0" sz="1200" b="0" i="0" u="none" strike="noStrike" kern="1200" cap="none" spc="0" normalizeH="0" baseline="0" noProof="0" dirty="0">
              <a:ln>
                <a:noFill/>
              </a:ln>
              <a:solidFill>
                <a:schemeClr val="bg1"/>
              </a:solidFill>
              <a:effectLst/>
              <a:uLnTx/>
              <a:uFillTx/>
              <a:cs typeface="+mn-ea"/>
              <a:sym typeface="+mn-lt"/>
            </a:endParaRPr>
          </a:p>
          <a:p>
            <a:pPr marL="0" marR="0" lvl="0" indent="0" defTabSz="913765" rtl="0" eaLnBrk="1" fontAlgn="auto" latinLnBrk="0" hangingPunct="1">
              <a:lnSpc>
                <a:spcPct val="150000"/>
              </a:lnSpc>
              <a:spcBef>
                <a:spcPct val="0"/>
              </a:spcBef>
              <a:spcAft>
                <a:spcPct val="0"/>
              </a:spcAft>
              <a:buClrTx/>
              <a:buSzTx/>
              <a:buFontTx/>
              <a:buNone/>
              <a:defRPr/>
            </a:pPr>
            <a:r>
              <a:rPr sz="1200" noProof="0" dirty="0">
                <a:ln>
                  <a:noFill/>
                </a:ln>
                <a:solidFill>
                  <a:schemeClr val="bg1"/>
                </a:solidFill>
                <a:effectLst/>
                <a:uLnTx/>
                <a:uFillTx/>
                <a:cs typeface="+mn-ea"/>
                <a:sym typeface="+mn-lt"/>
              </a:rPr>
              <a:t>    {for (int j = y; j &lt; y + 3; j++) {if (num[i][j] == key) return false;}}</a:t>
            </a:r>
            <a:endParaRPr kumimoji="0" sz="1200" b="0" i="0" u="none" strike="noStrike" kern="1200" cap="none" spc="0" normalizeH="0" baseline="0" noProof="0" dirty="0">
              <a:ln>
                <a:noFill/>
              </a:ln>
              <a:solidFill>
                <a:schemeClr val="bg1"/>
              </a:solidFill>
              <a:effectLst/>
              <a:uLnTx/>
              <a:uFillTx/>
              <a:cs typeface="+mn-ea"/>
              <a:sym typeface="+mn-lt"/>
            </a:endParaRPr>
          </a:p>
          <a:p>
            <a:pPr marL="0" marR="0" lvl="0" indent="0" defTabSz="913765" rtl="0" eaLnBrk="1" fontAlgn="auto" latinLnBrk="0" hangingPunct="1">
              <a:lnSpc>
                <a:spcPct val="150000"/>
              </a:lnSpc>
              <a:spcBef>
                <a:spcPct val="0"/>
              </a:spcBef>
              <a:spcAft>
                <a:spcPct val="0"/>
              </a:spcAft>
              <a:buClrTx/>
              <a:buSzTx/>
              <a:buFontTx/>
              <a:buNone/>
              <a:defRPr/>
            </a:pPr>
            <a:r>
              <a:rPr sz="1200" noProof="0" dirty="0">
                <a:ln>
                  <a:noFill/>
                </a:ln>
                <a:solidFill>
                  <a:schemeClr val="bg1"/>
                </a:solidFill>
                <a:effectLst/>
                <a:uLnTx/>
                <a:uFillTx/>
                <a:cs typeface="+mn-ea"/>
                <a:sym typeface="+mn-lt"/>
              </a:rPr>
              <a:t>    /* 全部合法，返回正确 */</a:t>
            </a:r>
            <a:endParaRPr kumimoji="0" sz="1200" b="0" i="0" u="none" strike="noStrike" kern="1200" cap="none" spc="0" normalizeH="0" baseline="0" noProof="0" dirty="0">
              <a:ln>
                <a:noFill/>
              </a:ln>
              <a:solidFill>
                <a:schemeClr val="bg1"/>
              </a:solidFill>
              <a:effectLst/>
              <a:uLnTx/>
              <a:uFillTx/>
              <a:cs typeface="+mn-ea"/>
              <a:sym typeface="+mn-lt"/>
            </a:endParaRPr>
          </a:p>
          <a:p>
            <a:pPr marL="0" marR="0" lvl="0" indent="0" defTabSz="913765" rtl="0" eaLnBrk="1" fontAlgn="auto" latinLnBrk="0" hangingPunct="1">
              <a:lnSpc>
                <a:spcPct val="150000"/>
              </a:lnSpc>
              <a:spcBef>
                <a:spcPct val="0"/>
              </a:spcBef>
              <a:spcAft>
                <a:spcPct val="0"/>
              </a:spcAft>
              <a:buClrTx/>
              <a:buSzTx/>
              <a:buFontTx/>
              <a:buNone/>
              <a:defRPr/>
            </a:pPr>
            <a:r>
              <a:rPr sz="1200" noProof="0" dirty="0">
                <a:ln>
                  <a:noFill/>
                </a:ln>
                <a:solidFill>
                  <a:schemeClr val="bg1"/>
                </a:solidFill>
                <a:effectLst/>
                <a:uLnTx/>
                <a:uFillTx/>
                <a:cs typeface="+mn-ea"/>
                <a:sym typeface="+mn-lt"/>
              </a:rPr>
              <a:t>    return true;}</a:t>
            </a:r>
            <a:endParaRPr kumimoji="0" sz="1200" b="0" i="0" u="none" strike="noStrike" kern="1200" cap="none" spc="0" normalizeH="0" baseline="0" noProof="0" dirty="0">
              <a:ln>
                <a:noFill/>
              </a:ln>
              <a:solidFill>
                <a:schemeClr val="bg1"/>
              </a:solidFill>
              <a:effectLst/>
              <a:uLnTx/>
              <a:uFillTx/>
              <a:cs typeface="+mn-ea"/>
              <a:sym typeface="+mn-lt"/>
            </a:endParaRPr>
          </a:p>
          <a:p>
            <a:endParaRPr lang="zh-CN" altLang="en-US" sz="1200" dirty="0"/>
          </a:p>
        </p:txBody>
      </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500" fill="hold"/>
                                        <p:tgtEl>
                                          <p:spTgt spid="47"/>
                                        </p:tgtEl>
                                        <p:attrNameLst>
                                          <p:attrName>ppt_w</p:attrName>
                                        </p:attrNameLst>
                                      </p:cBhvr>
                                      <p:tavLst>
                                        <p:tav tm="0">
                                          <p:val>
                                            <p:fltVal val="0"/>
                                          </p:val>
                                        </p:tav>
                                        <p:tav tm="100000">
                                          <p:val>
                                            <p:strVal val="#ppt_w"/>
                                          </p:val>
                                        </p:tav>
                                      </p:tavLst>
                                    </p:anim>
                                    <p:anim calcmode="lin" valueType="num">
                                      <p:cBhvr>
                                        <p:cTn id="8" dur="500" fill="hold"/>
                                        <p:tgtEl>
                                          <p:spTgt spid="47"/>
                                        </p:tgtEl>
                                        <p:attrNameLst>
                                          <p:attrName>ppt_h</p:attrName>
                                        </p:attrNameLst>
                                      </p:cBhvr>
                                      <p:tavLst>
                                        <p:tav tm="0">
                                          <p:val>
                                            <p:fltVal val="0"/>
                                          </p:val>
                                        </p:tav>
                                        <p:tav tm="100000">
                                          <p:val>
                                            <p:strVal val="#ppt_h"/>
                                          </p:val>
                                        </p:tav>
                                      </p:tavLst>
                                    </p:anim>
                                    <p:animEffect transition="in" filter="fade">
                                      <p:cBhvr>
                                        <p:cTn id="9" dur="500"/>
                                        <p:tgtEl>
                                          <p:spTgt spid="47"/>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ŝḷîḋè"/>
          <p:cNvSpPr/>
          <p:nvPr/>
        </p:nvSpPr>
        <p:spPr>
          <a:xfrm>
            <a:off x="5616489" y="2338907"/>
            <a:ext cx="2199805" cy="2382218"/>
          </a:xfrm>
          <a:custGeom>
            <a:avLst/>
            <a:gdLst>
              <a:gd name="connsiteX0" fmla="*/ 1689100 w 3119522"/>
              <a:gd name="connsiteY0" fmla="*/ 0 h 3378200"/>
              <a:gd name="connsiteX1" fmla="*/ 3089728 w 3119522"/>
              <a:gd name="connsiteY1" fmla="*/ 744708 h 3378200"/>
              <a:gd name="connsiteX2" fmla="*/ 3119522 w 3119522"/>
              <a:gd name="connsiteY2" fmla="*/ 793750 h 3378200"/>
              <a:gd name="connsiteX3" fmla="*/ 2303088 w 3119522"/>
              <a:gd name="connsiteY3" fmla="*/ 793750 h 3378200"/>
              <a:gd name="connsiteX4" fmla="*/ 2296249 w 3119522"/>
              <a:gd name="connsiteY4" fmla="*/ 788636 h 3378200"/>
              <a:gd name="connsiteX5" fmla="*/ 1689100 w 3119522"/>
              <a:gd name="connsiteY5" fmla="*/ 603178 h 3378200"/>
              <a:gd name="connsiteX6" fmla="*/ 603178 w 3119522"/>
              <a:gd name="connsiteY6" fmla="*/ 1689100 h 3378200"/>
              <a:gd name="connsiteX7" fmla="*/ 1689100 w 3119522"/>
              <a:gd name="connsiteY7" fmla="*/ 2775022 h 3378200"/>
              <a:gd name="connsiteX8" fmla="*/ 2296249 w 3119522"/>
              <a:gd name="connsiteY8" fmla="*/ 2589564 h 3378200"/>
              <a:gd name="connsiteX9" fmla="*/ 2303088 w 3119522"/>
              <a:gd name="connsiteY9" fmla="*/ 2584450 h 3378200"/>
              <a:gd name="connsiteX10" fmla="*/ 3119522 w 3119522"/>
              <a:gd name="connsiteY10" fmla="*/ 2584450 h 3378200"/>
              <a:gd name="connsiteX11" fmla="*/ 3089728 w 3119522"/>
              <a:gd name="connsiteY11" fmla="*/ 2633492 h 3378200"/>
              <a:gd name="connsiteX12" fmla="*/ 1689100 w 3119522"/>
              <a:gd name="connsiteY12" fmla="*/ 3378200 h 3378200"/>
              <a:gd name="connsiteX13" fmla="*/ 0 w 3119522"/>
              <a:gd name="connsiteY13" fmla="*/ 1689100 h 3378200"/>
              <a:gd name="connsiteX14" fmla="*/ 1689100 w 3119522"/>
              <a:gd name="connsiteY14" fmla="*/ 0 h 337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19522" h="3378200">
                <a:moveTo>
                  <a:pt x="1689100" y="0"/>
                </a:moveTo>
                <a:cubicBezTo>
                  <a:pt x="2272140" y="0"/>
                  <a:pt x="2786185" y="295405"/>
                  <a:pt x="3089728" y="744708"/>
                </a:cubicBezTo>
                <a:lnTo>
                  <a:pt x="3119522" y="793750"/>
                </a:lnTo>
                <a:lnTo>
                  <a:pt x="2303088" y="793750"/>
                </a:lnTo>
                <a:lnTo>
                  <a:pt x="2296249" y="788636"/>
                </a:lnTo>
                <a:cubicBezTo>
                  <a:pt x="2122935" y="671548"/>
                  <a:pt x="1914002" y="603178"/>
                  <a:pt x="1689100" y="603178"/>
                </a:cubicBezTo>
                <a:cubicBezTo>
                  <a:pt x="1089362" y="603178"/>
                  <a:pt x="603178" y="1089362"/>
                  <a:pt x="603178" y="1689100"/>
                </a:cubicBezTo>
                <a:cubicBezTo>
                  <a:pt x="603178" y="2288838"/>
                  <a:pt x="1089362" y="2775022"/>
                  <a:pt x="1689100" y="2775022"/>
                </a:cubicBezTo>
                <a:cubicBezTo>
                  <a:pt x="1914002" y="2775022"/>
                  <a:pt x="2122935" y="2706653"/>
                  <a:pt x="2296249" y="2589564"/>
                </a:cubicBezTo>
                <a:lnTo>
                  <a:pt x="2303088" y="2584450"/>
                </a:lnTo>
                <a:lnTo>
                  <a:pt x="3119522" y="2584450"/>
                </a:lnTo>
                <a:lnTo>
                  <a:pt x="3089728" y="2633492"/>
                </a:lnTo>
                <a:cubicBezTo>
                  <a:pt x="2786185" y="3082796"/>
                  <a:pt x="2272140" y="3378200"/>
                  <a:pt x="1689100" y="3378200"/>
                </a:cubicBezTo>
                <a:cubicBezTo>
                  <a:pt x="756236" y="3378200"/>
                  <a:pt x="0" y="2621964"/>
                  <a:pt x="0" y="1689100"/>
                </a:cubicBezTo>
                <a:cubicBezTo>
                  <a:pt x="0" y="756236"/>
                  <a:pt x="756236" y="0"/>
                  <a:pt x="1689100" y="0"/>
                </a:cubicBezTo>
                <a:close/>
              </a:path>
            </a:pathLst>
          </a:cu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cs typeface="+mn-ea"/>
              <a:sym typeface="+mn-lt"/>
            </a:endParaRPr>
          </a:p>
        </p:txBody>
      </p:sp>
      <p:sp>
        <p:nvSpPr>
          <p:cNvPr id="6" name="ïṩlïḋè"/>
          <p:cNvSpPr/>
          <p:nvPr/>
        </p:nvSpPr>
        <p:spPr>
          <a:xfrm>
            <a:off x="3842976" y="2338907"/>
            <a:ext cx="2199805" cy="2382218"/>
          </a:xfrm>
          <a:custGeom>
            <a:avLst/>
            <a:gdLst>
              <a:gd name="connsiteX0" fmla="*/ 1430422 w 3119522"/>
              <a:gd name="connsiteY0" fmla="*/ 0 h 3378200"/>
              <a:gd name="connsiteX1" fmla="*/ 3119522 w 3119522"/>
              <a:gd name="connsiteY1" fmla="*/ 1689100 h 3378200"/>
              <a:gd name="connsiteX2" fmla="*/ 1430422 w 3119522"/>
              <a:gd name="connsiteY2" fmla="*/ 3378200 h 3378200"/>
              <a:gd name="connsiteX3" fmla="*/ 29794 w 3119522"/>
              <a:gd name="connsiteY3" fmla="*/ 2633492 h 3378200"/>
              <a:gd name="connsiteX4" fmla="*/ 0 w 3119522"/>
              <a:gd name="connsiteY4" fmla="*/ 2584450 h 3378200"/>
              <a:gd name="connsiteX5" fmla="*/ 816434 w 3119522"/>
              <a:gd name="connsiteY5" fmla="*/ 2584450 h 3378200"/>
              <a:gd name="connsiteX6" fmla="*/ 823273 w 3119522"/>
              <a:gd name="connsiteY6" fmla="*/ 2589564 h 3378200"/>
              <a:gd name="connsiteX7" fmla="*/ 1430422 w 3119522"/>
              <a:gd name="connsiteY7" fmla="*/ 2775022 h 3378200"/>
              <a:gd name="connsiteX8" fmla="*/ 2516344 w 3119522"/>
              <a:gd name="connsiteY8" fmla="*/ 1689100 h 3378200"/>
              <a:gd name="connsiteX9" fmla="*/ 1430422 w 3119522"/>
              <a:gd name="connsiteY9" fmla="*/ 603178 h 3378200"/>
              <a:gd name="connsiteX10" fmla="*/ 823273 w 3119522"/>
              <a:gd name="connsiteY10" fmla="*/ 788636 h 3378200"/>
              <a:gd name="connsiteX11" fmla="*/ 816434 w 3119522"/>
              <a:gd name="connsiteY11" fmla="*/ 793750 h 3378200"/>
              <a:gd name="connsiteX12" fmla="*/ 0 w 3119522"/>
              <a:gd name="connsiteY12" fmla="*/ 793750 h 3378200"/>
              <a:gd name="connsiteX13" fmla="*/ 29794 w 3119522"/>
              <a:gd name="connsiteY13" fmla="*/ 744708 h 3378200"/>
              <a:gd name="connsiteX14" fmla="*/ 1430422 w 3119522"/>
              <a:gd name="connsiteY14" fmla="*/ 0 h 337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19522" h="3378200">
                <a:moveTo>
                  <a:pt x="1430422" y="0"/>
                </a:moveTo>
                <a:cubicBezTo>
                  <a:pt x="2363286" y="0"/>
                  <a:pt x="3119522" y="756236"/>
                  <a:pt x="3119522" y="1689100"/>
                </a:cubicBezTo>
                <a:cubicBezTo>
                  <a:pt x="3119522" y="2621964"/>
                  <a:pt x="2363286" y="3378200"/>
                  <a:pt x="1430422" y="3378200"/>
                </a:cubicBezTo>
                <a:cubicBezTo>
                  <a:pt x="847382" y="3378200"/>
                  <a:pt x="333337" y="3082796"/>
                  <a:pt x="29794" y="2633492"/>
                </a:cubicBezTo>
                <a:lnTo>
                  <a:pt x="0" y="2584450"/>
                </a:lnTo>
                <a:lnTo>
                  <a:pt x="816434" y="2584450"/>
                </a:lnTo>
                <a:lnTo>
                  <a:pt x="823273" y="2589564"/>
                </a:lnTo>
                <a:cubicBezTo>
                  <a:pt x="996587" y="2706653"/>
                  <a:pt x="1205520" y="2775022"/>
                  <a:pt x="1430422" y="2775022"/>
                </a:cubicBezTo>
                <a:cubicBezTo>
                  <a:pt x="2030160" y="2775022"/>
                  <a:pt x="2516344" y="2288838"/>
                  <a:pt x="2516344" y="1689100"/>
                </a:cubicBezTo>
                <a:cubicBezTo>
                  <a:pt x="2516344" y="1089362"/>
                  <a:pt x="2030160" y="603178"/>
                  <a:pt x="1430422" y="603178"/>
                </a:cubicBezTo>
                <a:cubicBezTo>
                  <a:pt x="1205520" y="603178"/>
                  <a:pt x="996587" y="671547"/>
                  <a:pt x="823273" y="788636"/>
                </a:cubicBezTo>
                <a:lnTo>
                  <a:pt x="816434" y="793750"/>
                </a:lnTo>
                <a:lnTo>
                  <a:pt x="0" y="793750"/>
                </a:lnTo>
                <a:lnTo>
                  <a:pt x="29794" y="744708"/>
                </a:lnTo>
                <a:cubicBezTo>
                  <a:pt x="333337" y="295405"/>
                  <a:pt x="847382" y="0"/>
                  <a:pt x="1430422" y="0"/>
                </a:cubicBezTo>
                <a:close/>
              </a:path>
            </a:pathLst>
          </a:cu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cs typeface="+mn-ea"/>
              <a:sym typeface="+mn-lt"/>
            </a:endParaRPr>
          </a:p>
        </p:txBody>
      </p:sp>
      <p:sp>
        <p:nvSpPr>
          <p:cNvPr id="7" name="íSlíḋé"/>
          <p:cNvSpPr/>
          <p:nvPr/>
        </p:nvSpPr>
        <p:spPr bwMode="auto">
          <a:xfrm>
            <a:off x="4607350" y="3252181"/>
            <a:ext cx="490526" cy="489786"/>
          </a:xfrm>
          <a:custGeom>
            <a:avLst/>
            <a:gdLst>
              <a:gd name="connsiteX0" fmla="*/ 506334 w 607638"/>
              <a:gd name="connsiteY0" fmla="*/ 455027 h 606722"/>
              <a:gd name="connsiteX1" fmla="*/ 506334 w 607638"/>
              <a:gd name="connsiteY1" fmla="*/ 505592 h 606722"/>
              <a:gd name="connsiteX2" fmla="*/ 531616 w 607638"/>
              <a:gd name="connsiteY2" fmla="*/ 505592 h 606722"/>
              <a:gd name="connsiteX3" fmla="*/ 556986 w 607638"/>
              <a:gd name="connsiteY3" fmla="*/ 480265 h 606722"/>
              <a:gd name="connsiteX4" fmla="*/ 531616 w 607638"/>
              <a:gd name="connsiteY4" fmla="*/ 455027 h 606722"/>
              <a:gd name="connsiteX5" fmla="*/ 430401 w 607638"/>
              <a:gd name="connsiteY5" fmla="*/ 353896 h 606722"/>
              <a:gd name="connsiteX6" fmla="*/ 405031 w 607638"/>
              <a:gd name="connsiteY6" fmla="*/ 379223 h 606722"/>
              <a:gd name="connsiteX7" fmla="*/ 430401 w 607638"/>
              <a:gd name="connsiteY7" fmla="*/ 404461 h 606722"/>
              <a:gd name="connsiteX8" fmla="*/ 455683 w 607638"/>
              <a:gd name="connsiteY8" fmla="*/ 404461 h 606722"/>
              <a:gd name="connsiteX9" fmla="*/ 455683 w 607638"/>
              <a:gd name="connsiteY9" fmla="*/ 353896 h 606722"/>
              <a:gd name="connsiteX10" fmla="*/ 480964 w 607638"/>
              <a:gd name="connsiteY10" fmla="*/ 252766 h 606722"/>
              <a:gd name="connsiteX11" fmla="*/ 506334 w 607638"/>
              <a:gd name="connsiteY11" fmla="*/ 278093 h 606722"/>
              <a:gd name="connsiteX12" fmla="*/ 506334 w 607638"/>
              <a:gd name="connsiteY12" fmla="*/ 303331 h 606722"/>
              <a:gd name="connsiteX13" fmla="*/ 556986 w 607638"/>
              <a:gd name="connsiteY13" fmla="*/ 303331 h 606722"/>
              <a:gd name="connsiteX14" fmla="*/ 582268 w 607638"/>
              <a:gd name="connsiteY14" fmla="*/ 328658 h 606722"/>
              <a:gd name="connsiteX15" fmla="*/ 556986 w 607638"/>
              <a:gd name="connsiteY15" fmla="*/ 353896 h 606722"/>
              <a:gd name="connsiteX16" fmla="*/ 506334 w 607638"/>
              <a:gd name="connsiteY16" fmla="*/ 353896 h 606722"/>
              <a:gd name="connsiteX17" fmla="*/ 506334 w 607638"/>
              <a:gd name="connsiteY17" fmla="*/ 404461 h 606722"/>
              <a:gd name="connsiteX18" fmla="*/ 531616 w 607638"/>
              <a:gd name="connsiteY18" fmla="*/ 404461 h 606722"/>
              <a:gd name="connsiteX19" fmla="*/ 607638 w 607638"/>
              <a:gd name="connsiteY19" fmla="*/ 480265 h 606722"/>
              <a:gd name="connsiteX20" fmla="*/ 531616 w 607638"/>
              <a:gd name="connsiteY20" fmla="*/ 556157 h 606722"/>
              <a:gd name="connsiteX21" fmla="*/ 506334 w 607638"/>
              <a:gd name="connsiteY21" fmla="*/ 556157 h 606722"/>
              <a:gd name="connsiteX22" fmla="*/ 506334 w 607638"/>
              <a:gd name="connsiteY22" fmla="*/ 581395 h 606722"/>
              <a:gd name="connsiteX23" fmla="*/ 480964 w 607638"/>
              <a:gd name="connsiteY23" fmla="*/ 606722 h 606722"/>
              <a:gd name="connsiteX24" fmla="*/ 455683 w 607638"/>
              <a:gd name="connsiteY24" fmla="*/ 581395 h 606722"/>
              <a:gd name="connsiteX25" fmla="*/ 455683 w 607638"/>
              <a:gd name="connsiteY25" fmla="*/ 556157 h 606722"/>
              <a:gd name="connsiteX26" fmla="*/ 405031 w 607638"/>
              <a:gd name="connsiteY26" fmla="*/ 556157 h 606722"/>
              <a:gd name="connsiteX27" fmla="*/ 379749 w 607638"/>
              <a:gd name="connsiteY27" fmla="*/ 530830 h 606722"/>
              <a:gd name="connsiteX28" fmla="*/ 405031 w 607638"/>
              <a:gd name="connsiteY28" fmla="*/ 505592 h 606722"/>
              <a:gd name="connsiteX29" fmla="*/ 455683 w 607638"/>
              <a:gd name="connsiteY29" fmla="*/ 505592 h 606722"/>
              <a:gd name="connsiteX30" fmla="*/ 455683 w 607638"/>
              <a:gd name="connsiteY30" fmla="*/ 455027 h 606722"/>
              <a:gd name="connsiteX31" fmla="*/ 430401 w 607638"/>
              <a:gd name="connsiteY31" fmla="*/ 455027 h 606722"/>
              <a:gd name="connsiteX32" fmla="*/ 354379 w 607638"/>
              <a:gd name="connsiteY32" fmla="*/ 379223 h 606722"/>
              <a:gd name="connsiteX33" fmla="*/ 430401 w 607638"/>
              <a:gd name="connsiteY33" fmla="*/ 303331 h 606722"/>
              <a:gd name="connsiteX34" fmla="*/ 455683 w 607638"/>
              <a:gd name="connsiteY34" fmla="*/ 303331 h 606722"/>
              <a:gd name="connsiteX35" fmla="*/ 455683 w 607638"/>
              <a:gd name="connsiteY35" fmla="*/ 278093 h 606722"/>
              <a:gd name="connsiteX36" fmla="*/ 480964 w 607638"/>
              <a:gd name="connsiteY36" fmla="*/ 252766 h 606722"/>
              <a:gd name="connsiteX37" fmla="*/ 303759 w 607638"/>
              <a:gd name="connsiteY37" fmla="*/ 151716 h 606722"/>
              <a:gd name="connsiteX38" fmla="*/ 329117 w 607638"/>
              <a:gd name="connsiteY38" fmla="*/ 176950 h 606722"/>
              <a:gd name="connsiteX39" fmla="*/ 329117 w 607638"/>
              <a:gd name="connsiteY39" fmla="*/ 303301 h 606722"/>
              <a:gd name="connsiteX40" fmla="*/ 303759 w 607638"/>
              <a:gd name="connsiteY40" fmla="*/ 328624 h 606722"/>
              <a:gd name="connsiteX41" fmla="*/ 227862 w 607638"/>
              <a:gd name="connsiteY41" fmla="*/ 328624 h 606722"/>
              <a:gd name="connsiteX42" fmla="*/ 202593 w 607638"/>
              <a:gd name="connsiteY42" fmla="*/ 303301 h 606722"/>
              <a:gd name="connsiteX43" fmla="*/ 227862 w 607638"/>
              <a:gd name="connsiteY43" fmla="*/ 278066 h 606722"/>
              <a:gd name="connsiteX44" fmla="*/ 278490 w 607638"/>
              <a:gd name="connsiteY44" fmla="*/ 278066 h 606722"/>
              <a:gd name="connsiteX45" fmla="*/ 278490 w 607638"/>
              <a:gd name="connsiteY45" fmla="*/ 176950 h 606722"/>
              <a:gd name="connsiteX46" fmla="*/ 303759 w 607638"/>
              <a:gd name="connsiteY46" fmla="*/ 151716 h 606722"/>
              <a:gd name="connsiteX47" fmla="*/ 303762 w 607638"/>
              <a:gd name="connsiteY47" fmla="*/ 0 h 606722"/>
              <a:gd name="connsiteX48" fmla="*/ 606634 w 607638"/>
              <a:gd name="connsiteY48" fmla="*/ 220667 h 606722"/>
              <a:gd name="connsiteX49" fmla="*/ 589190 w 607638"/>
              <a:gd name="connsiteY49" fmla="*/ 251860 h 606722"/>
              <a:gd name="connsiteX50" fmla="*/ 557950 w 607638"/>
              <a:gd name="connsiteY50" fmla="*/ 234353 h 606722"/>
              <a:gd name="connsiteX51" fmla="*/ 303762 w 607638"/>
              <a:gd name="connsiteY51" fmla="*/ 50568 h 606722"/>
              <a:gd name="connsiteX52" fmla="*/ 50642 w 607638"/>
              <a:gd name="connsiteY52" fmla="*/ 303317 h 606722"/>
              <a:gd name="connsiteX53" fmla="*/ 303762 w 607638"/>
              <a:gd name="connsiteY53" fmla="*/ 556154 h 606722"/>
              <a:gd name="connsiteX54" fmla="*/ 329127 w 607638"/>
              <a:gd name="connsiteY54" fmla="*/ 581394 h 606722"/>
              <a:gd name="connsiteX55" fmla="*/ 303762 w 607638"/>
              <a:gd name="connsiteY55" fmla="*/ 606722 h 606722"/>
              <a:gd name="connsiteX56" fmla="*/ 0 w 607638"/>
              <a:gd name="connsiteY56" fmla="*/ 303317 h 606722"/>
              <a:gd name="connsiteX57" fmla="*/ 303762 w 607638"/>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8" h="606722">
                <a:moveTo>
                  <a:pt x="506334" y="455027"/>
                </a:moveTo>
                <a:lnTo>
                  <a:pt x="506334" y="505592"/>
                </a:lnTo>
                <a:lnTo>
                  <a:pt x="531616" y="505592"/>
                </a:lnTo>
                <a:cubicBezTo>
                  <a:pt x="545592" y="505592"/>
                  <a:pt x="556986" y="494217"/>
                  <a:pt x="556986" y="480265"/>
                </a:cubicBezTo>
                <a:cubicBezTo>
                  <a:pt x="556986" y="466401"/>
                  <a:pt x="545592" y="455027"/>
                  <a:pt x="531616" y="455027"/>
                </a:cubicBezTo>
                <a:close/>
                <a:moveTo>
                  <a:pt x="430401" y="353896"/>
                </a:moveTo>
                <a:cubicBezTo>
                  <a:pt x="416425" y="353896"/>
                  <a:pt x="405031" y="365271"/>
                  <a:pt x="405031" y="379223"/>
                </a:cubicBezTo>
                <a:cubicBezTo>
                  <a:pt x="405031" y="393087"/>
                  <a:pt x="416425" y="404461"/>
                  <a:pt x="430401" y="404461"/>
                </a:cubicBezTo>
                <a:lnTo>
                  <a:pt x="455683" y="404461"/>
                </a:lnTo>
                <a:lnTo>
                  <a:pt x="455683" y="353896"/>
                </a:lnTo>
                <a:close/>
                <a:moveTo>
                  <a:pt x="480964" y="252766"/>
                </a:moveTo>
                <a:cubicBezTo>
                  <a:pt x="495029" y="252766"/>
                  <a:pt x="506334" y="264141"/>
                  <a:pt x="506334" y="278093"/>
                </a:cubicBezTo>
                <a:lnTo>
                  <a:pt x="506334" y="303331"/>
                </a:lnTo>
                <a:lnTo>
                  <a:pt x="556986" y="303331"/>
                </a:lnTo>
                <a:cubicBezTo>
                  <a:pt x="570962" y="303331"/>
                  <a:pt x="582268" y="314706"/>
                  <a:pt x="582268" y="328658"/>
                </a:cubicBezTo>
                <a:cubicBezTo>
                  <a:pt x="582268" y="342610"/>
                  <a:pt x="570962" y="353896"/>
                  <a:pt x="556986" y="353896"/>
                </a:cubicBezTo>
                <a:lnTo>
                  <a:pt x="506334" y="353896"/>
                </a:lnTo>
                <a:lnTo>
                  <a:pt x="506334" y="404461"/>
                </a:lnTo>
                <a:lnTo>
                  <a:pt x="531616" y="404461"/>
                </a:lnTo>
                <a:cubicBezTo>
                  <a:pt x="573544" y="404461"/>
                  <a:pt x="607638" y="438497"/>
                  <a:pt x="607638" y="480265"/>
                </a:cubicBezTo>
                <a:cubicBezTo>
                  <a:pt x="607638" y="522121"/>
                  <a:pt x="573544" y="556157"/>
                  <a:pt x="531616" y="556157"/>
                </a:cubicBezTo>
                <a:lnTo>
                  <a:pt x="506334" y="556157"/>
                </a:lnTo>
                <a:lnTo>
                  <a:pt x="506334" y="581395"/>
                </a:lnTo>
                <a:cubicBezTo>
                  <a:pt x="506334" y="595347"/>
                  <a:pt x="495029" y="606722"/>
                  <a:pt x="480964" y="606722"/>
                </a:cubicBezTo>
                <a:cubicBezTo>
                  <a:pt x="466988" y="606722"/>
                  <a:pt x="455683" y="595347"/>
                  <a:pt x="455683" y="581395"/>
                </a:cubicBezTo>
                <a:lnTo>
                  <a:pt x="455683" y="556157"/>
                </a:lnTo>
                <a:lnTo>
                  <a:pt x="405031" y="556157"/>
                </a:lnTo>
                <a:cubicBezTo>
                  <a:pt x="391055" y="556157"/>
                  <a:pt x="379749" y="544782"/>
                  <a:pt x="379749" y="530830"/>
                </a:cubicBezTo>
                <a:cubicBezTo>
                  <a:pt x="379749" y="516878"/>
                  <a:pt x="391055" y="505592"/>
                  <a:pt x="405031" y="505592"/>
                </a:cubicBezTo>
                <a:lnTo>
                  <a:pt x="455683" y="505592"/>
                </a:lnTo>
                <a:lnTo>
                  <a:pt x="455683" y="455027"/>
                </a:lnTo>
                <a:lnTo>
                  <a:pt x="430401" y="455027"/>
                </a:lnTo>
                <a:cubicBezTo>
                  <a:pt x="388473" y="455027"/>
                  <a:pt x="354379" y="420991"/>
                  <a:pt x="354379" y="379223"/>
                </a:cubicBezTo>
                <a:cubicBezTo>
                  <a:pt x="354379" y="337367"/>
                  <a:pt x="388473" y="303331"/>
                  <a:pt x="430401" y="303331"/>
                </a:cubicBezTo>
                <a:lnTo>
                  <a:pt x="455683" y="303331"/>
                </a:lnTo>
                <a:lnTo>
                  <a:pt x="455683" y="278093"/>
                </a:lnTo>
                <a:cubicBezTo>
                  <a:pt x="455683" y="264141"/>
                  <a:pt x="466988" y="252766"/>
                  <a:pt x="480964" y="252766"/>
                </a:cubicBezTo>
                <a:close/>
                <a:moveTo>
                  <a:pt x="303759" y="151716"/>
                </a:moveTo>
                <a:cubicBezTo>
                  <a:pt x="317817" y="151716"/>
                  <a:pt x="329117" y="163000"/>
                  <a:pt x="329117" y="176950"/>
                </a:cubicBezTo>
                <a:lnTo>
                  <a:pt x="329117" y="303301"/>
                </a:lnTo>
                <a:cubicBezTo>
                  <a:pt x="329117" y="317251"/>
                  <a:pt x="317817" y="328624"/>
                  <a:pt x="303759" y="328624"/>
                </a:cubicBezTo>
                <a:lnTo>
                  <a:pt x="227862" y="328624"/>
                </a:lnTo>
                <a:cubicBezTo>
                  <a:pt x="213893" y="328624"/>
                  <a:pt x="202593" y="317251"/>
                  <a:pt x="202593" y="303301"/>
                </a:cubicBezTo>
                <a:cubicBezTo>
                  <a:pt x="202593" y="289351"/>
                  <a:pt x="213893" y="278066"/>
                  <a:pt x="227862" y="278066"/>
                </a:cubicBezTo>
                <a:lnTo>
                  <a:pt x="278490" y="278066"/>
                </a:lnTo>
                <a:lnTo>
                  <a:pt x="278490" y="176950"/>
                </a:lnTo>
                <a:cubicBezTo>
                  <a:pt x="278490" y="163000"/>
                  <a:pt x="289790" y="151716"/>
                  <a:pt x="303759" y="151716"/>
                </a:cubicBezTo>
                <a:close/>
                <a:moveTo>
                  <a:pt x="303762" y="0"/>
                </a:moveTo>
                <a:cubicBezTo>
                  <a:pt x="443049" y="0"/>
                  <a:pt x="570410" y="92781"/>
                  <a:pt x="606634" y="220667"/>
                </a:cubicBezTo>
                <a:cubicBezTo>
                  <a:pt x="610461" y="234086"/>
                  <a:pt x="602629" y="248039"/>
                  <a:pt x="589190" y="251860"/>
                </a:cubicBezTo>
                <a:cubicBezTo>
                  <a:pt x="575839" y="255504"/>
                  <a:pt x="561688" y="247861"/>
                  <a:pt x="557950" y="234353"/>
                </a:cubicBezTo>
                <a:cubicBezTo>
                  <a:pt x="527779" y="127885"/>
                  <a:pt x="420888" y="50568"/>
                  <a:pt x="303762" y="50568"/>
                </a:cubicBezTo>
                <a:cubicBezTo>
                  <a:pt x="164208" y="50568"/>
                  <a:pt x="50642" y="163967"/>
                  <a:pt x="50642" y="303317"/>
                </a:cubicBezTo>
                <a:cubicBezTo>
                  <a:pt x="50642" y="442755"/>
                  <a:pt x="164208" y="556154"/>
                  <a:pt x="303762" y="556154"/>
                </a:cubicBezTo>
                <a:cubicBezTo>
                  <a:pt x="317824" y="556154"/>
                  <a:pt x="329127" y="567441"/>
                  <a:pt x="329127" y="581394"/>
                </a:cubicBezTo>
                <a:cubicBezTo>
                  <a:pt x="329127" y="595347"/>
                  <a:pt x="317824" y="606722"/>
                  <a:pt x="303762" y="606722"/>
                </a:cubicBezTo>
                <a:cubicBezTo>
                  <a:pt x="136261" y="606722"/>
                  <a:pt x="0" y="470661"/>
                  <a:pt x="0" y="303317"/>
                </a:cubicBezTo>
                <a:cubicBezTo>
                  <a:pt x="0" y="136061"/>
                  <a:pt x="136261" y="0"/>
                  <a:pt x="303762" y="0"/>
                </a:cubicBezTo>
                <a:close/>
              </a:path>
            </a:pathLst>
          </a:custGeom>
          <a:solidFill>
            <a:schemeClr val="accent1"/>
          </a:solidFill>
          <a:ln>
            <a:noFill/>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bg1"/>
              </a:solidFill>
              <a:cs typeface="+mn-ea"/>
              <a:sym typeface="+mn-lt"/>
            </a:endParaRPr>
          </a:p>
        </p:txBody>
      </p:sp>
      <p:sp>
        <p:nvSpPr>
          <p:cNvPr id="8" name="iSlïḑe"/>
          <p:cNvSpPr/>
          <p:nvPr/>
        </p:nvSpPr>
        <p:spPr bwMode="auto">
          <a:xfrm>
            <a:off x="6561472" y="3253583"/>
            <a:ext cx="558778" cy="515180"/>
          </a:xfrm>
          <a:custGeom>
            <a:avLst/>
            <a:gdLst>
              <a:gd name="connsiteX0" fmla="*/ 469488 w 578320"/>
              <a:gd name="connsiteY0" fmla="*/ 312166 h 533197"/>
              <a:gd name="connsiteX1" fmla="*/ 523904 w 578320"/>
              <a:gd name="connsiteY1" fmla="*/ 363740 h 533197"/>
              <a:gd name="connsiteX2" fmla="*/ 523904 w 578320"/>
              <a:gd name="connsiteY2" fmla="*/ 376634 h 533197"/>
              <a:gd name="connsiteX3" fmla="*/ 527594 w 578320"/>
              <a:gd name="connsiteY3" fmla="*/ 391369 h 533197"/>
              <a:gd name="connsiteX4" fmla="*/ 512837 w 578320"/>
              <a:gd name="connsiteY4" fmla="*/ 411630 h 533197"/>
              <a:gd name="connsiteX5" fmla="*/ 498080 w 578320"/>
              <a:gd name="connsiteY5" fmla="*/ 440180 h 533197"/>
              <a:gd name="connsiteX6" fmla="*/ 529438 w 578320"/>
              <a:gd name="connsiteY6" fmla="*/ 475176 h 533197"/>
              <a:gd name="connsiteX7" fmla="*/ 578320 w 578320"/>
              <a:gd name="connsiteY7" fmla="*/ 518462 h 533197"/>
              <a:gd name="connsiteX8" fmla="*/ 485168 w 578320"/>
              <a:gd name="connsiteY8" fmla="*/ 533197 h 533197"/>
              <a:gd name="connsiteX9" fmla="*/ 477789 w 578320"/>
              <a:gd name="connsiteY9" fmla="*/ 486228 h 533197"/>
              <a:gd name="connsiteX10" fmla="*/ 481478 w 578320"/>
              <a:gd name="connsiteY10" fmla="*/ 479781 h 533197"/>
              <a:gd name="connsiteX11" fmla="*/ 480556 w 578320"/>
              <a:gd name="connsiteY11" fmla="*/ 477939 h 533197"/>
              <a:gd name="connsiteX12" fmla="*/ 471333 w 578320"/>
              <a:gd name="connsiteY12" fmla="*/ 466888 h 533197"/>
              <a:gd name="connsiteX13" fmla="*/ 467644 w 578320"/>
              <a:gd name="connsiteY13" fmla="*/ 466888 h 533197"/>
              <a:gd name="connsiteX14" fmla="*/ 458421 w 578320"/>
              <a:gd name="connsiteY14" fmla="*/ 477939 h 533197"/>
              <a:gd name="connsiteX15" fmla="*/ 458421 w 578320"/>
              <a:gd name="connsiteY15" fmla="*/ 479781 h 533197"/>
              <a:gd name="connsiteX16" fmla="*/ 462110 w 578320"/>
              <a:gd name="connsiteY16" fmla="*/ 486228 h 533197"/>
              <a:gd name="connsiteX17" fmla="*/ 454732 w 578320"/>
              <a:gd name="connsiteY17" fmla="*/ 533197 h 533197"/>
              <a:gd name="connsiteX18" fmla="*/ 361579 w 578320"/>
              <a:gd name="connsiteY18" fmla="*/ 518462 h 533197"/>
              <a:gd name="connsiteX19" fmla="*/ 409539 w 578320"/>
              <a:gd name="connsiteY19" fmla="*/ 475176 h 533197"/>
              <a:gd name="connsiteX20" fmla="*/ 440897 w 578320"/>
              <a:gd name="connsiteY20" fmla="*/ 440180 h 533197"/>
              <a:gd name="connsiteX21" fmla="*/ 427063 w 578320"/>
              <a:gd name="connsiteY21" fmla="*/ 411630 h 533197"/>
              <a:gd name="connsiteX22" fmla="*/ 411383 w 578320"/>
              <a:gd name="connsiteY22" fmla="*/ 391369 h 533197"/>
              <a:gd name="connsiteX23" fmla="*/ 415995 w 578320"/>
              <a:gd name="connsiteY23" fmla="*/ 376634 h 533197"/>
              <a:gd name="connsiteX24" fmla="*/ 415995 w 578320"/>
              <a:gd name="connsiteY24" fmla="*/ 363740 h 533197"/>
              <a:gd name="connsiteX25" fmla="*/ 469488 w 578320"/>
              <a:gd name="connsiteY25" fmla="*/ 312166 h 533197"/>
              <a:gd name="connsiteX26" fmla="*/ 107909 w 578320"/>
              <a:gd name="connsiteY26" fmla="*/ 312166 h 533197"/>
              <a:gd name="connsiteX27" fmla="*/ 162325 w 578320"/>
              <a:gd name="connsiteY27" fmla="*/ 363740 h 533197"/>
              <a:gd name="connsiteX28" fmla="*/ 162325 w 578320"/>
              <a:gd name="connsiteY28" fmla="*/ 376634 h 533197"/>
              <a:gd name="connsiteX29" fmla="*/ 166937 w 578320"/>
              <a:gd name="connsiteY29" fmla="*/ 391369 h 533197"/>
              <a:gd name="connsiteX30" fmla="*/ 151257 w 578320"/>
              <a:gd name="connsiteY30" fmla="*/ 411630 h 533197"/>
              <a:gd name="connsiteX31" fmla="*/ 137423 w 578320"/>
              <a:gd name="connsiteY31" fmla="*/ 440180 h 533197"/>
              <a:gd name="connsiteX32" fmla="*/ 167859 w 578320"/>
              <a:gd name="connsiteY32" fmla="*/ 475176 h 533197"/>
              <a:gd name="connsiteX33" fmla="*/ 216741 w 578320"/>
              <a:gd name="connsiteY33" fmla="*/ 518462 h 533197"/>
              <a:gd name="connsiteX34" fmla="*/ 123588 w 578320"/>
              <a:gd name="connsiteY34" fmla="*/ 533197 h 533197"/>
              <a:gd name="connsiteX35" fmla="*/ 116210 w 578320"/>
              <a:gd name="connsiteY35" fmla="*/ 486228 h 533197"/>
              <a:gd name="connsiteX36" fmla="*/ 119899 w 578320"/>
              <a:gd name="connsiteY36" fmla="*/ 479781 h 533197"/>
              <a:gd name="connsiteX37" fmla="*/ 119899 w 578320"/>
              <a:gd name="connsiteY37" fmla="*/ 477939 h 533197"/>
              <a:gd name="connsiteX38" fmla="*/ 109754 w 578320"/>
              <a:gd name="connsiteY38" fmla="*/ 466888 h 533197"/>
              <a:gd name="connsiteX39" fmla="*/ 106987 w 578320"/>
              <a:gd name="connsiteY39" fmla="*/ 466888 h 533197"/>
              <a:gd name="connsiteX40" fmla="*/ 96842 w 578320"/>
              <a:gd name="connsiteY40" fmla="*/ 477939 h 533197"/>
              <a:gd name="connsiteX41" fmla="*/ 96842 w 578320"/>
              <a:gd name="connsiteY41" fmla="*/ 479781 h 533197"/>
              <a:gd name="connsiteX42" fmla="*/ 100531 w 578320"/>
              <a:gd name="connsiteY42" fmla="*/ 486228 h 533197"/>
              <a:gd name="connsiteX43" fmla="*/ 93152 w 578320"/>
              <a:gd name="connsiteY43" fmla="*/ 533197 h 533197"/>
              <a:gd name="connsiteX44" fmla="*/ 0 w 578320"/>
              <a:gd name="connsiteY44" fmla="*/ 518462 h 533197"/>
              <a:gd name="connsiteX45" fmla="*/ 48882 w 578320"/>
              <a:gd name="connsiteY45" fmla="*/ 475176 h 533197"/>
              <a:gd name="connsiteX46" fmla="*/ 79318 w 578320"/>
              <a:gd name="connsiteY46" fmla="*/ 440180 h 533197"/>
              <a:gd name="connsiteX47" fmla="*/ 65483 w 578320"/>
              <a:gd name="connsiteY47" fmla="*/ 411630 h 533197"/>
              <a:gd name="connsiteX48" fmla="*/ 49804 w 578320"/>
              <a:gd name="connsiteY48" fmla="*/ 391369 h 533197"/>
              <a:gd name="connsiteX49" fmla="*/ 54416 w 578320"/>
              <a:gd name="connsiteY49" fmla="*/ 376634 h 533197"/>
              <a:gd name="connsiteX50" fmla="*/ 54416 w 578320"/>
              <a:gd name="connsiteY50" fmla="*/ 363740 h 533197"/>
              <a:gd name="connsiteX51" fmla="*/ 107909 w 578320"/>
              <a:gd name="connsiteY51" fmla="*/ 312166 h 533197"/>
              <a:gd name="connsiteX52" fmla="*/ 288717 w 578320"/>
              <a:gd name="connsiteY52" fmla="*/ 237601 h 533197"/>
              <a:gd name="connsiteX53" fmla="*/ 303485 w 578320"/>
              <a:gd name="connsiteY53" fmla="*/ 252338 h 533197"/>
              <a:gd name="connsiteX54" fmla="*/ 303485 w 578320"/>
              <a:gd name="connsiteY54" fmla="*/ 331547 h 533197"/>
              <a:gd name="connsiteX55" fmla="*/ 384708 w 578320"/>
              <a:gd name="connsiteY55" fmla="*/ 398782 h 533197"/>
              <a:gd name="connsiteX56" fmla="*/ 386554 w 578320"/>
              <a:gd name="connsiteY56" fmla="*/ 419045 h 533197"/>
              <a:gd name="connsiteX57" fmla="*/ 375478 w 578320"/>
              <a:gd name="connsiteY57" fmla="*/ 423650 h 533197"/>
              <a:gd name="connsiteX58" fmla="*/ 366248 w 578320"/>
              <a:gd name="connsiteY58" fmla="*/ 420887 h 533197"/>
              <a:gd name="connsiteX59" fmla="*/ 288717 w 578320"/>
              <a:gd name="connsiteY59" fmla="*/ 356415 h 533197"/>
              <a:gd name="connsiteX60" fmla="*/ 212108 w 578320"/>
              <a:gd name="connsiteY60" fmla="*/ 420887 h 533197"/>
              <a:gd name="connsiteX61" fmla="*/ 191802 w 578320"/>
              <a:gd name="connsiteY61" fmla="*/ 419045 h 533197"/>
              <a:gd name="connsiteX62" fmla="*/ 193648 w 578320"/>
              <a:gd name="connsiteY62" fmla="*/ 398782 h 533197"/>
              <a:gd name="connsiteX63" fmla="*/ 274872 w 578320"/>
              <a:gd name="connsiteY63" fmla="*/ 331547 h 533197"/>
              <a:gd name="connsiteX64" fmla="*/ 274872 w 578320"/>
              <a:gd name="connsiteY64" fmla="*/ 252338 h 533197"/>
              <a:gd name="connsiteX65" fmla="*/ 288717 w 578320"/>
              <a:gd name="connsiteY65" fmla="*/ 237601 h 533197"/>
              <a:gd name="connsiteX66" fmla="*/ 288699 w 578320"/>
              <a:gd name="connsiteY66" fmla="*/ 0 h 533197"/>
              <a:gd name="connsiteX67" fmla="*/ 343115 w 578320"/>
              <a:gd name="connsiteY67" fmla="*/ 50653 h 533197"/>
              <a:gd name="connsiteX68" fmla="*/ 343115 w 578320"/>
              <a:gd name="connsiteY68" fmla="*/ 63546 h 533197"/>
              <a:gd name="connsiteX69" fmla="*/ 346805 w 578320"/>
              <a:gd name="connsiteY69" fmla="*/ 78282 h 533197"/>
              <a:gd name="connsiteX70" fmla="*/ 332048 w 578320"/>
              <a:gd name="connsiteY70" fmla="*/ 98543 h 533197"/>
              <a:gd name="connsiteX71" fmla="*/ 318213 w 578320"/>
              <a:gd name="connsiteY71" fmla="*/ 127093 h 533197"/>
              <a:gd name="connsiteX72" fmla="*/ 348649 w 578320"/>
              <a:gd name="connsiteY72" fmla="*/ 163010 h 533197"/>
              <a:gd name="connsiteX73" fmla="*/ 397531 w 578320"/>
              <a:gd name="connsiteY73" fmla="*/ 206295 h 533197"/>
              <a:gd name="connsiteX74" fmla="*/ 304379 w 578320"/>
              <a:gd name="connsiteY74" fmla="*/ 220110 h 533197"/>
              <a:gd name="connsiteX75" fmla="*/ 297000 w 578320"/>
              <a:gd name="connsiteY75" fmla="*/ 173141 h 533197"/>
              <a:gd name="connsiteX76" fmla="*/ 300689 w 578320"/>
              <a:gd name="connsiteY76" fmla="*/ 167615 h 533197"/>
              <a:gd name="connsiteX77" fmla="*/ 300689 w 578320"/>
              <a:gd name="connsiteY77" fmla="*/ 164852 h 533197"/>
              <a:gd name="connsiteX78" fmla="*/ 290544 w 578320"/>
              <a:gd name="connsiteY78" fmla="*/ 154722 h 533197"/>
              <a:gd name="connsiteX79" fmla="*/ 287777 w 578320"/>
              <a:gd name="connsiteY79" fmla="*/ 154722 h 533197"/>
              <a:gd name="connsiteX80" fmla="*/ 277632 w 578320"/>
              <a:gd name="connsiteY80" fmla="*/ 164852 h 533197"/>
              <a:gd name="connsiteX81" fmla="*/ 277632 w 578320"/>
              <a:gd name="connsiteY81" fmla="*/ 167615 h 533197"/>
              <a:gd name="connsiteX82" fmla="*/ 281321 w 578320"/>
              <a:gd name="connsiteY82" fmla="*/ 173141 h 533197"/>
              <a:gd name="connsiteX83" fmla="*/ 273943 w 578320"/>
              <a:gd name="connsiteY83" fmla="*/ 221031 h 533197"/>
              <a:gd name="connsiteX84" fmla="*/ 180790 w 578320"/>
              <a:gd name="connsiteY84" fmla="*/ 206295 h 533197"/>
              <a:gd name="connsiteX85" fmla="*/ 228750 w 578320"/>
              <a:gd name="connsiteY85" fmla="*/ 163010 h 533197"/>
              <a:gd name="connsiteX86" fmla="*/ 260108 w 578320"/>
              <a:gd name="connsiteY86" fmla="*/ 127093 h 533197"/>
              <a:gd name="connsiteX87" fmla="*/ 246274 w 578320"/>
              <a:gd name="connsiteY87" fmla="*/ 98543 h 533197"/>
              <a:gd name="connsiteX88" fmla="*/ 230594 w 578320"/>
              <a:gd name="connsiteY88" fmla="*/ 78282 h 533197"/>
              <a:gd name="connsiteX89" fmla="*/ 235206 w 578320"/>
              <a:gd name="connsiteY89" fmla="*/ 63546 h 533197"/>
              <a:gd name="connsiteX90" fmla="*/ 235206 w 578320"/>
              <a:gd name="connsiteY90" fmla="*/ 50653 h 533197"/>
              <a:gd name="connsiteX91" fmla="*/ 288699 w 578320"/>
              <a:gd name="connsiteY91" fmla="*/ 0 h 53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578320" h="533197">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solidFill>
            <a:schemeClr val="accent1"/>
          </a:solidFill>
          <a:ln>
            <a:noFill/>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bg1"/>
              </a:solidFill>
              <a:cs typeface="+mn-ea"/>
              <a:sym typeface="+mn-lt"/>
            </a:endParaRPr>
          </a:p>
        </p:txBody>
      </p:sp>
      <p:grpSp>
        <p:nvGrpSpPr>
          <p:cNvPr id="9" name="组合 30"/>
          <p:cNvGrpSpPr/>
          <p:nvPr/>
        </p:nvGrpSpPr>
        <p:grpSpPr>
          <a:xfrm>
            <a:off x="7911848" y="2000353"/>
            <a:ext cx="2784999" cy="3199864"/>
            <a:chOff x="1541719" y="2349127"/>
            <a:chExt cx="2784999" cy="3199864"/>
          </a:xfrm>
        </p:grpSpPr>
        <p:sp>
          <p:nvSpPr>
            <p:cNvPr id="10" name="文本框 9"/>
            <p:cNvSpPr txBox="1"/>
            <p:nvPr/>
          </p:nvSpPr>
          <p:spPr>
            <a:xfrm>
              <a:off x="1541719" y="2349127"/>
              <a:ext cx="2385060" cy="368300"/>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bg1"/>
                  </a:solidFill>
                  <a:cs typeface="+mn-ea"/>
                  <a:sym typeface="+mn-lt"/>
                </a:rPr>
                <a:t>代码实现</a:t>
              </a:r>
              <a:r>
                <a:rPr lang="en-US" altLang="zh-CN" b="1" dirty="0">
                  <a:solidFill>
                    <a:schemeClr val="bg1"/>
                  </a:solidFill>
                  <a:cs typeface="+mn-ea"/>
                  <a:sym typeface="+mn-lt"/>
                </a:rPr>
                <a:t>--</a:t>
              </a:r>
              <a:r>
                <a:rPr lang="zh-CN" altLang="en-US" b="1" dirty="0">
                  <a:solidFill>
                    <a:schemeClr val="bg1"/>
                  </a:solidFill>
                  <a:cs typeface="+mn-ea"/>
                  <a:sym typeface="+mn-lt"/>
                </a:rPr>
                <a:t>搜索过程</a:t>
              </a:r>
            </a:p>
          </p:txBody>
        </p:sp>
        <p:sp>
          <p:nvSpPr>
            <p:cNvPr id="11" name="文本框 10"/>
            <p:cNvSpPr txBox="1"/>
            <p:nvPr/>
          </p:nvSpPr>
          <p:spPr>
            <a:xfrm>
              <a:off x="1541719" y="2687681"/>
              <a:ext cx="2784999" cy="2861310"/>
            </a:xfrm>
            <a:prstGeom prst="rect">
              <a:avLst/>
            </a:prstGeom>
            <a:noFill/>
          </p:spPr>
          <p:txBody>
            <a:bodyPr wrap="square" rtlCol="0">
              <a:spAutoFit/>
              <a:scene3d>
                <a:camera prst="orthographicFront"/>
                <a:lightRig rig="threePt" dir="t"/>
              </a:scene3d>
              <a:sp3d contourW="12700"/>
            </a:bodyPr>
            <a:lstStyle/>
            <a:p>
              <a:pPr marL="0" marR="0" lvl="0" indent="0" algn="l" defTabSz="913765" rtl="0" eaLnBrk="1" fontAlgn="auto" latinLnBrk="0" hangingPunct="1">
                <a:lnSpc>
                  <a:spcPct val="150000"/>
                </a:lnSpc>
                <a:spcBef>
                  <a:spcPct val="0"/>
                </a:spcBef>
                <a:spcAft>
                  <a:spcPct val="0"/>
                </a:spcAft>
                <a:buClrTx/>
                <a:buSzTx/>
                <a:buFontTx/>
                <a:buNone/>
                <a:defRPr/>
              </a:pPr>
              <a:r>
                <a:rPr sz="1000" noProof="0" dirty="0">
                  <a:ln>
                    <a:noFill/>
                  </a:ln>
                  <a:solidFill>
                    <a:schemeClr val="bg1"/>
                  </a:solidFill>
                  <a:effectLst/>
                  <a:uLnTx/>
                  <a:uFillTx/>
                  <a:cs typeface="+mn-ea"/>
                  <a:sym typeface="+mn-lt"/>
                </a:rPr>
                <a:t>void DFS(int n)</a:t>
              </a:r>
            </a:p>
            <a:p>
              <a:pPr marL="0" marR="0" lvl="0" indent="0" algn="l" defTabSz="913765" rtl="0" eaLnBrk="1" fontAlgn="auto" latinLnBrk="0" hangingPunct="1">
                <a:lnSpc>
                  <a:spcPct val="150000"/>
                </a:lnSpc>
                <a:spcBef>
                  <a:spcPct val="0"/>
                </a:spcBef>
                <a:spcAft>
                  <a:spcPct val="0"/>
                </a:spcAft>
                <a:buClrTx/>
                <a:buSzTx/>
                <a:buFontTx/>
                <a:buNone/>
                <a:defRPr/>
              </a:pPr>
              <a:r>
                <a:rPr sz="1000" noProof="0" dirty="0">
                  <a:ln>
                    <a:noFill/>
                  </a:ln>
                  <a:solidFill>
                    <a:schemeClr val="bg1"/>
                  </a:solidFill>
                  <a:effectLst/>
                  <a:uLnTx/>
                  <a:uFillTx/>
                  <a:cs typeface="+mn-ea"/>
                  <a:sym typeface="+mn-lt"/>
                </a:rPr>
                <a:t>{if (n&gt;idx){sign=true;return ;}</a:t>
              </a:r>
            </a:p>
            <a:p>
              <a:pPr marL="0" marR="0" lvl="0" indent="0" algn="l" defTabSz="913765" rtl="0" eaLnBrk="1" fontAlgn="auto" latinLnBrk="0" hangingPunct="1">
                <a:lnSpc>
                  <a:spcPct val="150000"/>
                </a:lnSpc>
                <a:spcBef>
                  <a:spcPct val="0"/>
                </a:spcBef>
                <a:spcAft>
                  <a:spcPct val="0"/>
                </a:spcAft>
                <a:buClrTx/>
                <a:buSzTx/>
                <a:buFontTx/>
                <a:buNone/>
                <a:defRPr/>
              </a:pPr>
              <a:r>
                <a:rPr sz="1000" noProof="0" dirty="0">
                  <a:ln>
                    <a:noFill/>
                  </a:ln>
                  <a:solidFill>
                    <a:schemeClr val="bg1"/>
                  </a:solidFill>
                  <a:effectLst/>
                  <a:uLnTx/>
                  <a:uFillTx/>
                  <a:cs typeface="+mn-ea"/>
                  <a:sym typeface="+mn-lt"/>
                </a:rPr>
                <a:t>/*已填完逐层返回*/</a:t>
              </a:r>
            </a:p>
            <a:p>
              <a:pPr marL="0" marR="0" lvl="0" indent="0" algn="l" defTabSz="913765" rtl="0" eaLnBrk="1" fontAlgn="auto" latinLnBrk="0" hangingPunct="1">
                <a:lnSpc>
                  <a:spcPct val="150000"/>
                </a:lnSpc>
                <a:spcBef>
                  <a:spcPct val="0"/>
                </a:spcBef>
                <a:spcAft>
                  <a:spcPct val="0"/>
                </a:spcAft>
                <a:buClrTx/>
                <a:buSzTx/>
                <a:buFontTx/>
                <a:buNone/>
                <a:defRPr/>
              </a:pPr>
              <a:r>
                <a:rPr sz="1000" noProof="0" dirty="0">
                  <a:ln>
                    <a:noFill/>
                  </a:ln>
                  <a:solidFill>
                    <a:schemeClr val="bg1"/>
                  </a:solidFill>
                  <a:effectLst/>
                  <a:uLnTx/>
                  <a:uFillTx/>
                  <a:cs typeface="+mn-ea"/>
                  <a:sym typeface="+mn-lt"/>
                </a:rPr>
                <a:t>auto t=q.top();q.pop();int x=t.second;</a:t>
              </a:r>
            </a:p>
            <a:p>
              <a:pPr marL="0" marR="0" lvl="0" indent="0" algn="l" defTabSz="913765" rtl="0" eaLnBrk="1" fontAlgn="auto" latinLnBrk="0" hangingPunct="1">
                <a:lnSpc>
                  <a:spcPct val="150000"/>
                </a:lnSpc>
                <a:spcBef>
                  <a:spcPct val="0"/>
                </a:spcBef>
                <a:spcAft>
                  <a:spcPct val="0"/>
                </a:spcAft>
                <a:buClrTx/>
                <a:buSzTx/>
                <a:buFontTx/>
                <a:buNone/>
                <a:defRPr/>
              </a:pPr>
              <a:r>
                <a:rPr sz="1000" noProof="0" dirty="0">
                  <a:ln>
                    <a:noFill/>
                  </a:ln>
                  <a:solidFill>
                    <a:schemeClr val="bg1"/>
                  </a:solidFill>
                  <a:effectLst/>
                  <a:uLnTx/>
                  <a:uFillTx/>
                  <a:cs typeface="+mn-ea"/>
                  <a:sym typeface="+mn-lt"/>
                </a:rPr>
                <a:t>/*弹出最容易填的格子的信息*/</a:t>
              </a:r>
            </a:p>
            <a:p>
              <a:pPr marL="0" marR="0" lvl="0" indent="0" algn="l" defTabSz="913765" rtl="0" eaLnBrk="1" fontAlgn="auto" latinLnBrk="0" hangingPunct="1">
                <a:lnSpc>
                  <a:spcPct val="150000"/>
                </a:lnSpc>
                <a:spcBef>
                  <a:spcPct val="0"/>
                </a:spcBef>
                <a:spcAft>
                  <a:spcPct val="0"/>
                </a:spcAft>
                <a:buClrTx/>
                <a:buSzTx/>
                <a:buFontTx/>
                <a:buNone/>
                <a:defRPr/>
              </a:pPr>
              <a:r>
                <a:rPr sz="1000" noProof="0" dirty="0">
                  <a:ln>
                    <a:noFill/>
                  </a:ln>
                  <a:solidFill>
                    <a:schemeClr val="bg1"/>
                  </a:solidFill>
                  <a:effectLst/>
                  <a:uLnTx/>
                  <a:uFillTx/>
                  <a:cs typeface="+mn-ea"/>
                  <a:sym typeface="+mn-lt"/>
                </a:rPr>
                <a:t>for (int i=1; i&lt;=9; i++){if (Check(x,i))</a:t>
              </a:r>
            </a:p>
            <a:p>
              <a:pPr marL="0" marR="0" lvl="0" indent="0" algn="l" defTabSz="913765" rtl="0" eaLnBrk="1" fontAlgn="auto" latinLnBrk="0" hangingPunct="1">
                <a:lnSpc>
                  <a:spcPct val="150000"/>
                </a:lnSpc>
                <a:spcBef>
                  <a:spcPct val="0"/>
                </a:spcBef>
                <a:spcAft>
                  <a:spcPct val="0"/>
                </a:spcAft>
                <a:buClrTx/>
                <a:buSzTx/>
                <a:buFontTx/>
                <a:buNone/>
                <a:defRPr/>
              </a:pPr>
              <a:r>
                <a:rPr sz="1000" noProof="0" dirty="0">
                  <a:ln>
                    <a:noFill/>
                  </a:ln>
                  <a:solidFill>
                    <a:schemeClr val="bg1"/>
                  </a:solidFill>
                  <a:effectLst/>
                  <a:uLnTx/>
                  <a:uFillTx/>
                  <a:cs typeface="+mn-ea"/>
                  <a:sym typeface="+mn-lt"/>
                </a:rPr>
                <a:t>{num[x/9][x%9]=i;DFS(n+1);if (sign) return ;}}</a:t>
              </a:r>
            </a:p>
            <a:p>
              <a:pPr marL="0" marR="0" lvl="0" indent="0" algn="l" defTabSz="913765" rtl="0" eaLnBrk="1" fontAlgn="auto" latinLnBrk="0" hangingPunct="1">
                <a:lnSpc>
                  <a:spcPct val="150000"/>
                </a:lnSpc>
                <a:spcBef>
                  <a:spcPct val="0"/>
                </a:spcBef>
                <a:spcAft>
                  <a:spcPct val="0"/>
                </a:spcAft>
                <a:buClrTx/>
                <a:buSzTx/>
                <a:buFontTx/>
                <a:buNone/>
                <a:defRPr/>
              </a:pPr>
              <a:r>
                <a:rPr sz="1000" noProof="0" dirty="0">
                  <a:ln>
                    <a:noFill/>
                  </a:ln>
                  <a:solidFill>
                    <a:schemeClr val="bg1"/>
                  </a:solidFill>
                  <a:effectLst/>
                  <a:uLnTx/>
                  <a:uFillTx/>
                  <a:cs typeface="+mn-ea"/>
                  <a:sym typeface="+mn-lt"/>
                </a:rPr>
                <a:t>/*DFS过程*/</a:t>
              </a:r>
            </a:p>
            <a:p>
              <a:pPr marL="0" marR="0" lvl="0" indent="0" algn="l" defTabSz="913765" rtl="0" eaLnBrk="1" fontAlgn="auto" latinLnBrk="0" hangingPunct="1">
                <a:lnSpc>
                  <a:spcPct val="150000"/>
                </a:lnSpc>
                <a:spcBef>
                  <a:spcPct val="0"/>
                </a:spcBef>
                <a:spcAft>
                  <a:spcPct val="0"/>
                </a:spcAft>
                <a:buClrTx/>
                <a:buSzTx/>
                <a:buFontTx/>
                <a:buNone/>
                <a:defRPr/>
              </a:pPr>
              <a:r>
                <a:rPr sz="1000" noProof="0" dirty="0">
                  <a:ln>
                    <a:noFill/>
                  </a:ln>
                  <a:solidFill>
                    <a:schemeClr val="bg1"/>
                  </a:solidFill>
                  <a:effectLst/>
                  <a:uLnTx/>
                  <a:uFillTx/>
                  <a:cs typeface="+mn-ea"/>
                  <a:sym typeface="+mn-lt"/>
                </a:rPr>
                <a:t>num[x/9][x%9]=0;  </a:t>
              </a:r>
            </a:p>
            <a:p>
              <a:pPr marL="0" marR="0" lvl="0" indent="0" algn="l" defTabSz="913765" rtl="0" eaLnBrk="1" fontAlgn="auto" latinLnBrk="0" hangingPunct="1">
                <a:lnSpc>
                  <a:spcPct val="150000"/>
                </a:lnSpc>
                <a:spcBef>
                  <a:spcPct val="0"/>
                </a:spcBef>
                <a:spcAft>
                  <a:spcPct val="0"/>
                </a:spcAft>
                <a:buClrTx/>
                <a:buSzTx/>
                <a:buFontTx/>
                <a:buNone/>
                <a:defRPr/>
              </a:pPr>
              <a:r>
                <a:rPr sz="1000" noProof="0" dirty="0">
                  <a:ln>
                    <a:noFill/>
                  </a:ln>
                  <a:solidFill>
                    <a:schemeClr val="bg1"/>
                  </a:solidFill>
                  <a:effectLst/>
                  <a:uLnTx/>
                  <a:uFillTx/>
                  <a:cs typeface="+mn-ea"/>
                  <a:sym typeface="+mn-lt"/>
                </a:rPr>
                <a:t>q.push(t);</a:t>
              </a:r>
            </a:p>
            <a:p>
              <a:pPr marL="0" marR="0" lvl="0" indent="0" algn="l" defTabSz="913765" rtl="0" eaLnBrk="1" fontAlgn="auto" latinLnBrk="0" hangingPunct="1">
                <a:lnSpc>
                  <a:spcPct val="150000"/>
                </a:lnSpc>
                <a:spcBef>
                  <a:spcPct val="0"/>
                </a:spcBef>
                <a:spcAft>
                  <a:spcPct val="0"/>
                </a:spcAft>
                <a:buClrTx/>
                <a:buSzTx/>
                <a:buFontTx/>
                <a:buNone/>
                <a:defRPr/>
              </a:pPr>
              <a:r>
                <a:rPr sz="1000" noProof="0" dirty="0">
                  <a:ln>
                    <a:noFill/>
                  </a:ln>
                  <a:solidFill>
                    <a:schemeClr val="bg1"/>
                  </a:solidFill>
                  <a:effectLst/>
                  <a:uLnTx/>
                  <a:uFillTx/>
                  <a:cs typeface="+mn-ea"/>
                  <a:sym typeface="+mn-lt"/>
                </a:rPr>
                <a:t>/*回溯过程*/return ; }</a:t>
              </a:r>
            </a:p>
          </p:txBody>
        </p:sp>
      </p:grpSp>
      <p:grpSp>
        <p:nvGrpSpPr>
          <p:cNvPr id="3" name="组合 36"/>
          <p:cNvGrpSpPr/>
          <p:nvPr/>
        </p:nvGrpSpPr>
        <p:grpSpPr>
          <a:xfrm>
            <a:off x="1057756" y="1861923"/>
            <a:ext cx="2785634" cy="4030444"/>
            <a:chOff x="1541719" y="2210697"/>
            <a:chExt cx="2785634" cy="4030444"/>
          </a:xfrm>
        </p:grpSpPr>
        <p:sp>
          <p:nvSpPr>
            <p:cNvPr id="4" name="文本框 3"/>
            <p:cNvSpPr txBox="1"/>
            <p:nvPr/>
          </p:nvSpPr>
          <p:spPr>
            <a:xfrm>
              <a:off x="2193572" y="2210697"/>
              <a:ext cx="2133781" cy="645160"/>
            </a:xfrm>
            <a:prstGeom prst="rect">
              <a:avLst/>
            </a:prstGeom>
            <a:noFill/>
          </p:spPr>
          <p:txBody>
            <a:bodyPr wrap="square" rtlCol="0">
              <a:spAutoFit/>
              <a:scene3d>
                <a:camera prst="orthographicFront"/>
                <a:lightRig rig="threePt" dir="t"/>
              </a:scene3d>
              <a:sp3d contourW="12700"/>
            </a:bodyPr>
            <a:lstStyle/>
            <a:p>
              <a:pPr algn="r"/>
              <a:r>
                <a:rPr lang="zh-CN" altLang="en-US" b="1" dirty="0">
                  <a:solidFill>
                    <a:schemeClr val="bg1"/>
                  </a:solidFill>
                  <a:cs typeface="+mn-ea"/>
                  <a:sym typeface="+mn-lt"/>
                </a:rPr>
                <a:t>代码实现</a:t>
              </a:r>
              <a:r>
                <a:rPr lang="en-US" altLang="zh-CN" b="1" dirty="0">
                  <a:solidFill>
                    <a:schemeClr val="bg1"/>
                  </a:solidFill>
                  <a:cs typeface="+mn-ea"/>
                  <a:sym typeface="+mn-lt"/>
                </a:rPr>
                <a:t>---</a:t>
              </a:r>
              <a:r>
                <a:rPr lang="zh-CN" altLang="en-US" b="1" dirty="0">
                  <a:solidFill>
                    <a:schemeClr val="bg1"/>
                  </a:solidFill>
                  <a:cs typeface="+mn-ea"/>
                  <a:sym typeface="+mn-lt"/>
                </a:rPr>
                <a:t>预处理权值</a:t>
              </a:r>
            </a:p>
          </p:txBody>
        </p:sp>
        <p:sp>
          <p:nvSpPr>
            <p:cNvPr id="17" name="文本框 16"/>
            <p:cNvSpPr txBox="1"/>
            <p:nvPr/>
          </p:nvSpPr>
          <p:spPr>
            <a:xfrm>
              <a:off x="1541719" y="2687681"/>
              <a:ext cx="2784999" cy="3553460"/>
            </a:xfrm>
            <a:prstGeom prst="rect">
              <a:avLst/>
            </a:prstGeom>
            <a:noFill/>
          </p:spPr>
          <p:txBody>
            <a:bodyPr wrap="square" rtlCol="0">
              <a:spAutoFit/>
              <a:scene3d>
                <a:camera prst="orthographicFront"/>
                <a:lightRig rig="threePt" dir="t"/>
              </a:scene3d>
              <a:sp3d contourW="12700"/>
            </a:bodyPr>
            <a:lstStyle/>
            <a:p>
              <a:pPr marL="0" marR="0" lvl="0" indent="0" algn="r" defTabSz="913765" rtl="0" eaLnBrk="1" fontAlgn="auto" latinLnBrk="0" hangingPunct="1">
                <a:lnSpc>
                  <a:spcPct val="150000"/>
                </a:lnSpc>
                <a:spcBef>
                  <a:spcPct val="0"/>
                </a:spcBef>
                <a:spcAft>
                  <a:spcPct val="0"/>
                </a:spcAft>
                <a:buClrTx/>
                <a:buSzTx/>
                <a:buFontTx/>
                <a:buNone/>
                <a:defRPr/>
              </a:pPr>
              <a:r>
                <a:rPr sz="1000" noProof="0" dirty="0">
                  <a:ln>
                    <a:noFill/>
                  </a:ln>
                  <a:solidFill>
                    <a:schemeClr val="bg1"/>
                  </a:solidFill>
                  <a:effectLst/>
                  <a:uLnTx/>
                  <a:uFillTx/>
                  <a:cs typeface="+mn-ea"/>
                  <a:sym typeface="+mn-lt"/>
                </a:rPr>
                <a:t>void wt_cre(){idx=0;</a:t>
              </a:r>
            </a:p>
            <a:p>
              <a:pPr marL="0" marR="0" lvl="0" indent="0" algn="r" defTabSz="913765" rtl="0" eaLnBrk="1" fontAlgn="auto" latinLnBrk="0" hangingPunct="1">
                <a:lnSpc>
                  <a:spcPct val="150000"/>
                </a:lnSpc>
                <a:spcBef>
                  <a:spcPct val="0"/>
                </a:spcBef>
                <a:spcAft>
                  <a:spcPct val="0"/>
                </a:spcAft>
                <a:buClrTx/>
                <a:buSzTx/>
                <a:buFontTx/>
                <a:buNone/>
                <a:defRPr/>
              </a:pPr>
              <a:r>
                <a:rPr sz="1000" noProof="0" dirty="0">
                  <a:ln>
                    <a:noFill/>
                  </a:ln>
                  <a:solidFill>
                    <a:schemeClr val="bg1"/>
                  </a:solidFill>
                  <a:effectLst/>
                  <a:uLnTx/>
                  <a:uFillTx/>
                  <a:cs typeface="+mn-ea"/>
                  <a:sym typeface="+mn-lt"/>
                </a:rPr>
                <a:t>for (int n=0; n&lt;=80; n++)</a:t>
              </a:r>
            </a:p>
            <a:p>
              <a:pPr marL="0" marR="0" lvl="0" indent="0" algn="r" defTabSz="913765" rtl="0" eaLnBrk="1" fontAlgn="auto" latinLnBrk="0" hangingPunct="1">
                <a:lnSpc>
                  <a:spcPct val="150000"/>
                </a:lnSpc>
                <a:spcBef>
                  <a:spcPct val="0"/>
                </a:spcBef>
                <a:spcAft>
                  <a:spcPct val="0"/>
                </a:spcAft>
                <a:buClrTx/>
                <a:buSzTx/>
                <a:buFontTx/>
                <a:buNone/>
                <a:defRPr/>
              </a:pPr>
              <a:r>
                <a:rPr sz="1000" noProof="0" dirty="0">
                  <a:ln>
                    <a:noFill/>
                  </a:ln>
                  <a:solidFill>
                    <a:schemeClr val="bg1"/>
                  </a:solidFill>
                  <a:effectLst/>
                  <a:uLnTx/>
                  <a:uFillTx/>
                  <a:cs typeface="+mn-ea"/>
                  <a:sym typeface="+mn-lt"/>
                </a:rPr>
                <a:t>if (!num[n/9][n%9]){idx++;int ans=0;for (int i=0; i&lt;9; i++)</a:t>
              </a:r>
            </a:p>
            <a:p>
              <a:pPr marL="0" marR="0" lvl="0" indent="0" algn="r" defTabSz="913765" rtl="0" eaLnBrk="1" fontAlgn="auto" latinLnBrk="0" hangingPunct="1">
                <a:lnSpc>
                  <a:spcPct val="150000"/>
                </a:lnSpc>
                <a:spcBef>
                  <a:spcPct val="0"/>
                </a:spcBef>
                <a:spcAft>
                  <a:spcPct val="0"/>
                </a:spcAft>
                <a:buClrTx/>
                <a:buSzTx/>
                <a:buFontTx/>
                <a:buNone/>
                <a:defRPr/>
              </a:pPr>
              <a:r>
                <a:rPr sz="1000" noProof="0" dirty="0">
                  <a:ln>
                    <a:noFill/>
                  </a:ln>
                  <a:solidFill>
                    <a:schemeClr val="bg1"/>
                  </a:solidFill>
                  <a:effectLst/>
                  <a:uLnTx/>
                  <a:uFillTx/>
                  <a:cs typeface="+mn-ea"/>
                  <a:sym typeface="+mn-lt"/>
                </a:rPr>
                <a:t>{int j=n/9;if (num[j][i]) ans++; }</a:t>
              </a:r>
            </a:p>
            <a:p>
              <a:pPr marL="0" marR="0" lvl="0" indent="0" algn="r" defTabSz="913765" rtl="0" eaLnBrk="1" fontAlgn="auto" latinLnBrk="0" hangingPunct="1">
                <a:lnSpc>
                  <a:spcPct val="150000"/>
                </a:lnSpc>
                <a:spcBef>
                  <a:spcPct val="0"/>
                </a:spcBef>
                <a:spcAft>
                  <a:spcPct val="0"/>
                </a:spcAft>
                <a:buClrTx/>
                <a:buSzTx/>
                <a:buFontTx/>
                <a:buNone/>
                <a:defRPr/>
              </a:pPr>
              <a:r>
                <a:rPr sz="1000" noProof="0" dirty="0">
                  <a:ln>
                    <a:noFill/>
                  </a:ln>
                  <a:solidFill>
                    <a:schemeClr val="bg1"/>
                  </a:solidFill>
                  <a:effectLst/>
                  <a:uLnTx/>
                  <a:uFillTx/>
                  <a:cs typeface="+mn-ea"/>
                  <a:sym typeface="+mn-lt"/>
                </a:rPr>
                <a:t>/*行上的权值*/</a:t>
              </a:r>
            </a:p>
            <a:p>
              <a:pPr marL="0" marR="0" lvl="0" indent="0" algn="r" defTabSz="913765" rtl="0" eaLnBrk="1" fontAlgn="auto" latinLnBrk="0" hangingPunct="1">
                <a:lnSpc>
                  <a:spcPct val="150000"/>
                </a:lnSpc>
                <a:spcBef>
                  <a:spcPct val="0"/>
                </a:spcBef>
                <a:spcAft>
                  <a:spcPct val="0"/>
                </a:spcAft>
                <a:buClrTx/>
                <a:buSzTx/>
                <a:buFontTx/>
                <a:buNone/>
                <a:defRPr/>
              </a:pPr>
              <a:r>
                <a:rPr sz="1000" noProof="0" dirty="0">
                  <a:ln>
                    <a:noFill/>
                  </a:ln>
                  <a:solidFill>
                    <a:schemeClr val="bg1"/>
                  </a:solidFill>
                  <a:effectLst/>
                  <a:uLnTx/>
                  <a:uFillTx/>
                  <a:cs typeface="+mn-ea"/>
                  <a:sym typeface="+mn-lt"/>
                </a:rPr>
                <a:t>for (int i=0; i&lt;9; i++){int j=n%9;if (num[i][j]) ans++;}</a:t>
              </a:r>
            </a:p>
            <a:p>
              <a:pPr marL="0" marR="0" lvl="0" indent="0" algn="r" defTabSz="913765" rtl="0" eaLnBrk="1" fontAlgn="auto" latinLnBrk="0" hangingPunct="1">
                <a:lnSpc>
                  <a:spcPct val="150000"/>
                </a:lnSpc>
                <a:spcBef>
                  <a:spcPct val="0"/>
                </a:spcBef>
                <a:spcAft>
                  <a:spcPct val="0"/>
                </a:spcAft>
                <a:buClrTx/>
                <a:buSzTx/>
                <a:buFontTx/>
                <a:buNone/>
                <a:defRPr/>
              </a:pPr>
              <a:r>
                <a:rPr sz="1000" noProof="0" dirty="0">
                  <a:ln>
                    <a:noFill/>
                  </a:ln>
                  <a:solidFill>
                    <a:schemeClr val="bg1"/>
                  </a:solidFill>
                  <a:effectLst/>
                  <a:uLnTx/>
                  <a:uFillTx/>
                  <a:cs typeface="+mn-ea"/>
                  <a:sym typeface="+mn-lt"/>
                </a:rPr>
                <a:t>/*列上的权值*/</a:t>
              </a:r>
            </a:p>
            <a:p>
              <a:pPr marL="0" marR="0" lvl="0" indent="0" algn="r" defTabSz="913765" rtl="0" eaLnBrk="1" fontAlgn="auto" latinLnBrk="0" hangingPunct="1">
                <a:lnSpc>
                  <a:spcPct val="150000"/>
                </a:lnSpc>
                <a:spcBef>
                  <a:spcPct val="0"/>
                </a:spcBef>
                <a:spcAft>
                  <a:spcPct val="0"/>
                </a:spcAft>
                <a:buClrTx/>
                <a:buSzTx/>
                <a:buFontTx/>
                <a:buNone/>
                <a:defRPr/>
              </a:pPr>
              <a:r>
                <a:rPr sz="1000" noProof="0" dirty="0">
                  <a:ln>
                    <a:noFill/>
                  </a:ln>
                  <a:solidFill>
                    <a:schemeClr val="bg1"/>
                  </a:solidFill>
                  <a:effectLst/>
                  <a:uLnTx/>
                  <a:uFillTx/>
                  <a:cs typeface="+mn-ea"/>
                  <a:sym typeface="+mn-lt"/>
                </a:rPr>
                <a:t>int x= n/9/3*3;int y= n%9/3*3; for (int i = x; i &lt; x + 3; i++)</a:t>
              </a:r>
            </a:p>
            <a:p>
              <a:pPr marL="0" marR="0" lvl="0" indent="0" algn="r" defTabSz="913765" rtl="0" eaLnBrk="1" fontAlgn="auto" latinLnBrk="0" hangingPunct="1">
                <a:lnSpc>
                  <a:spcPct val="150000"/>
                </a:lnSpc>
                <a:spcBef>
                  <a:spcPct val="0"/>
                </a:spcBef>
                <a:spcAft>
                  <a:spcPct val="0"/>
                </a:spcAft>
                <a:buClrTx/>
                <a:buSzTx/>
                <a:buFontTx/>
                <a:buNone/>
                <a:defRPr/>
              </a:pPr>
              <a:r>
                <a:rPr sz="1000" noProof="0" dirty="0">
                  <a:ln>
                    <a:noFill/>
                  </a:ln>
                  <a:solidFill>
                    <a:schemeClr val="bg1"/>
                  </a:solidFill>
                  <a:effectLst/>
                  <a:uLnTx/>
                  <a:uFillTx/>
                  <a:cs typeface="+mn-ea"/>
                  <a:sym typeface="+mn-lt"/>
                </a:rPr>
                <a:t>for (int i=x; i&lt;x+3; i++){for (int j=y; j&lt;y+3; j++){if (num[i][j]) ans++;</a:t>
              </a:r>
            </a:p>
            <a:p>
              <a:pPr marL="0" marR="0" lvl="0" indent="0" algn="r" defTabSz="913765" rtl="0" eaLnBrk="1" fontAlgn="auto" latinLnBrk="0" hangingPunct="1">
                <a:lnSpc>
                  <a:spcPct val="150000"/>
                </a:lnSpc>
                <a:spcBef>
                  <a:spcPct val="0"/>
                </a:spcBef>
                <a:spcAft>
                  <a:spcPct val="0"/>
                </a:spcAft>
                <a:buClrTx/>
                <a:buSzTx/>
                <a:buFontTx/>
                <a:buNone/>
                <a:defRPr/>
              </a:pPr>
              <a:r>
                <a:rPr sz="1000" noProof="0" dirty="0">
                  <a:ln>
                    <a:noFill/>
                  </a:ln>
                  <a:solidFill>
                    <a:schemeClr val="bg1"/>
                  </a:solidFill>
                  <a:effectLst/>
                  <a:uLnTx/>
                  <a:uFillTx/>
                  <a:cs typeface="+mn-ea"/>
                  <a:sym typeface="+mn-lt"/>
                </a:rPr>
                <a:t>/*3*3方格中的权值*/}}q.push({ans,n}); </a:t>
              </a:r>
            </a:p>
            <a:p>
              <a:pPr marL="0" marR="0" lvl="0" indent="0" algn="r" defTabSz="913765" rtl="0" eaLnBrk="1" fontAlgn="auto" latinLnBrk="0" hangingPunct="1">
                <a:lnSpc>
                  <a:spcPct val="150000"/>
                </a:lnSpc>
                <a:spcBef>
                  <a:spcPct val="0"/>
                </a:spcBef>
                <a:spcAft>
                  <a:spcPct val="0"/>
                </a:spcAft>
                <a:buClrTx/>
                <a:buSzTx/>
                <a:buFontTx/>
                <a:buNone/>
                <a:defRPr/>
              </a:pPr>
              <a:r>
                <a:rPr sz="1000" noProof="0" dirty="0">
                  <a:ln>
                    <a:noFill/>
                  </a:ln>
                  <a:solidFill>
                    <a:schemeClr val="bg1"/>
                  </a:solidFill>
                  <a:effectLst/>
                  <a:uLnTx/>
                  <a:uFillTx/>
                  <a:cs typeface="+mn-ea"/>
                  <a:sym typeface="+mn-lt"/>
                </a:rPr>
                <a:t>/*进优先队列*/} }</a:t>
              </a:r>
            </a:p>
          </p:txBody>
        </p:sp>
      </p:grpSp>
      <p:grpSp>
        <p:nvGrpSpPr>
          <p:cNvPr id="21" name="组合 20"/>
          <p:cNvGrpSpPr/>
          <p:nvPr/>
        </p:nvGrpSpPr>
        <p:grpSpPr>
          <a:xfrm>
            <a:off x="4708578" y="406143"/>
            <a:ext cx="3570339" cy="829490"/>
            <a:chOff x="4690163" y="406143"/>
            <a:chExt cx="3570339" cy="829490"/>
          </a:xfrm>
        </p:grpSpPr>
        <p:sp>
          <p:nvSpPr>
            <p:cNvPr id="22" name="文本框 21"/>
            <p:cNvSpPr txBox="1"/>
            <p:nvPr/>
          </p:nvSpPr>
          <p:spPr>
            <a:xfrm>
              <a:off x="4690163" y="590473"/>
              <a:ext cx="3570339" cy="645160"/>
            </a:xfrm>
            <a:prstGeom prst="rect">
              <a:avLst/>
            </a:prstGeom>
            <a:noFill/>
          </p:spPr>
          <p:txBody>
            <a:bodyPr wrap="square" rtlCol="0">
              <a:spAutoFit/>
            </a:bodyPr>
            <a:lstStyle/>
            <a:p>
              <a:pPr algn="ctr"/>
              <a:r>
                <a:rPr lang="zh-CN" altLang="en-US" sz="3600" dirty="0">
                  <a:solidFill>
                    <a:schemeClr val="bg1"/>
                  </a:solidFill>
                  <a:sym typeface="+mn-ea"/>
                </a:rPr>
                <a:t>启发式搜索算法</a:t>
              </a:r>
              <a:endParaRPr lang="zh-CN" altLang="en-US" sz="3600" dirty="0">
                <a:solidFill>
                  <a:schemeClr val="bg1"/>
                </a:solidFill>
              </a:endParaRPr>
            </a:p>
          </p:txBody>
        </p:sp>
        <p:sp>
          <p:nvSpPr>
            <p:cNvPr id="23" name="文本框 22"/>
            <p:cNvSpPr txBox="1"/>
            <p:nvPr/>
          </p:nvSpPr>
          <p:spPr>
            <a:xfrm>
              <a:off x="4690163" y="406143"/>
              <a:ext cx="3570339" cy="307777"/>
            </a:xfrm>
            <a:prstGeom prst="rect">
              <a:avLst/>
            </a:prstGeom>
            <a:noFill/>
          </p:spPr>
          <p:txBody>
            <a:bodyPr wrap="square" rtlCol="0">
              <a:spAutoFit/>
            </a:bodyPr>
            <a:lstStyle/>
            <a:p>
              <a:pPr algn="ctr"/>
              <a:r>
                <a:rPr lang="en-US" altLang="zh-CN" sz="1400" dirty="0">
                  <a:solidFill>
                    <a:schemeClr val="accent1"/>
                  </a:solidFill>
                  <a:latin typeface="思源黑体" panose="020B0400000000000000" pitchFamily="34" charset="-122"/>
                  <a:ea typeface="思源黑体" panose="020B0400000000000000" pitchFamily="34" charset="-122"/>
                  <a:sym typeface="思源黑体" panose="020B0400000000000000" pitchFamily="34" charset="-122"/>
                </a:rPr>
                <a:t>Use "Title Only" Layout</a:t>
              </a:r>
              <a:endParaRPr lang="zh-CN" altLang="en-US" sz="1400" dirty="0">
                <a:solidFill>
                  <a:schemeClr val="accent1"/>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heme/theme1.xml><?xml version="1.0" encoding="utf-8"?>
<a:theme xmlns:a="http://schemas.openxmlformats.org/drawingml/2006/main" name="Office Theme">
  <a:themeElements>
    <a:clrScheme name="自定义 822">
      <a:dk1>
        <a:srgbClr val="0A0C10"/>
      </a:dk1>
      <a:lt1>
        <a:sysClr val="window" lastClr="FFFFFF"/>
      </a:lt1>
      <a:dk2>
        <a:srgbClr val="0A0C10"/>
      </a:dk2>
      <a:lt2>
        <a:srgbClr val="E7E6E6"/>
      </a:lt2>
      <a:accent1>
        <a:srgbClr val="FFC000"/>
      </a:accent1>
      <a:accent2>
        <a:srgbClr val="222A35"/>
      </a:accent2>
      <a:accent3>
        <a:srgbClr val="A5A5A5"/>
      </a:accent3>
      <a:accent4>
        <a:srgbClr val="FFC000"/>
      </a:accent4>
      <a:accent5>
        <a:srgbClr val="595959"/>
      </a:accent5>
      <a:accent6>
        <a:srgbClr val="3F3F3F"/>
      </a:accent6>
      <a:hlink>
        <a:srgbClr val="262626"/>
      </a:hlink>
      <a:folHlink>
        <a:srgbClr val="262626"/>
      </a:folHlink>
    </a:clrScheme>
    <a:fontScheme name="思源黑体">
      <a:majorFont>
        <a:latin typeface="思源黑体 CN Heavy"/>
        <a:ea typeface="思源黑体"/>
        <a:cs typeface=""/>
      </a:majorFont>
      <a:minorFont>
        <a:latin typeface="思源黑体"/>
        <a:ea typeface="思源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1147</TotalTime>
  <Words>1884</Words>
  <Application>Microsoft Office PowerPoint</Application>
  <PresentationFormat>宽屏</PresentationFormat>
  <Paragraphs>152</Paragraphs>
  <Slides>18</Slides>
  <Notes>18</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18</vt:i4>
      </vt:variant>
    </vt:vector>
  </HeadingPairs>
  <TitlesOfParts>
    <vt:vector size="31" baseType="lpstr">
      <vt:lpstr>MathJax_Main</vt:lpstr>
      <vt:lpstr>MathJax_Math-italic</vt:lpstr>
      <vt:lpstr>等线</vt:lpstr>
      <vt:lpstr>锐字真言体免费商用</vt:lpstr>
      <vt:lpstr>思源黑体</vt:lpstr>
      <vt:lpstr>思源黑体 CN ExtraLight</vt:lpstr>
      <vt:lpstr>思源黑体 CN Heavy</vt:lpstr>
      <vt:lpstr>思源黑体 CN Normal</vt:lpstr>
      <vt:lpstr>Arial</vt:lpstr>
      <vt:lpstr>Calibri</vt:lpstr>
      <vt:lpstr>Verdana</vt:lpstr>
      <vt:lpstr>Office Theme</vt:lpstr>
      <vt:lpstr>think-cell Slide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xiandu</cp:lastModifiedBy>
  <cp:revision>129</cp:revision>
  <dcterms:created xsi:type="dcterms:W3CDTF">2019-07-11T04:52:00Z</dcterms:created>
  <dcterms:modified xsi:type="dcterms:W3CDTF">2021-12-17T01:58:54Z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1BB0919B6E41431C83D532BC0CE06AEB</vt:lpwstr>
  </property>
  <property fmtid="{D5CDD505-2E9C-101B-9397-08002B2CF9AE}" pid="3" name="KSOProductBuildVer">
    <vt:lpwstr>2052-11.1.0.11115</vt:lpwstr>
  </property>
</Properties>
</file>